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80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33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19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45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76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2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3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80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11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65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F2FC0-D46F-4479-8CB2-5A20A739064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0F3C-6527-4845-8718-7710E847B4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28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62546" y="149630"/>
            <a:ext cx="8471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triangle vertueux de l’accès à l’éducation des femmes dans les pays en développement</a:t>
            </a:r>
            <a:endParaRPr lang="fr-FR" dirty="0"/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4917281" y="1229519"/>
            <a:ext cx="2357437" cy="3698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>
                <a:latin typeface="Calibri" pitchFamily="34" charset="0"/>
              </a:rPr>
              <a:t>Population </a:t>
            </a: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1281878" y="5630559"/>
            <a:ext cx="2357437" cy="3698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>
                <a:latin typeface="Calibri" pitchFamily="34" charset="0"/>
              </a:rPr>
              <a:t>Croissance  </a:t>
            </a:r>
          </a:p>
        </p:txBody>
      </p:sp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9048446" y="5630559"/>
            <a:ext cx="2357438" cy="3698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dirty="0">
                <a:latin typeface="Calibri" pitchFamily="34" charset="0"/>
              </a:rPr>
              <a:t>Développement </a:t>
            </a:r>
          </a:p>
        </p:txBody>
      </p:sp>
      <p:sp>
        <p:nvSpPr>
          <p:cNvPr id="20" name="ZoneTexte 46"/>
          <p:cNvSpPr txBox="1">
            <a:spLocks noChangeArrowheads="1"/>
          </p:cNvSpPr>
          <p:nvPr/>
        </p:nvSpPr>
        <p:spPr bwMode="auto">
          <a:xfrm>
            <a:off x="8222543" y="5360283"/>
            <a:ext cx="2357438" cy="2616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fr-FR" sz="11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2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62546" y="149630"/>
            <a:ext cx="8471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triangle vertueux de l’accès à l’éducation des femmes dans les pays en développement</a:t>
            </a:r>
            <a:endParaRPr lang="fr-FR" dirty="0"/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4917281" y="1229519"/>
            <a:ext cx="2357437" cy="3698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>
                <a:latin typeface="Calibri" pitchFamily="34" charset="0"/>
              </a:rPr>
              <a:t>Population </a:t>
            </a: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1281878" y="5630559"/>
            <a:ext cx="2357437" cy="3698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>
                <a:latin typeface="Calibri" pitchFamily="34" charset="0"/>
              </a:rPr>
              <a:t>Croissance  </a:t>
            </a:r>
          </a:p>
        </p:txBody>
      </p:sp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9048446" y="5630559"/>
            <a:ext cx="2357438" cy="3698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dirty="0">
                <a:latin typeface="Calibri" pitchFamily="34" charset="0"/>
              </a:rPr>
              <a:t>Développement </a:t>
            </a:r>
          </a:p>
        </p:txBody>
      </p:sp>
      <p:sp>
        <p:nvSpPr>
          <p:cNvPr id="17" name="ZoneTexte 39"/>
          <p:cNvSpPr txBox="1">
            <a:spLocks noChangeArrowheads="1"/>
          </p:cNvSpPr>
          <p:nvPr/>
        </p:nvSpPr>
        <p:spPr bwMode="auto">
          <a:xfrm>
            <a:off x="2252089" y="2934971"/>
            <a:ext cx="1214438" cy="60016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 smtClean="0">
                <a:latin typeface="Calibri" pitchFamily="34" charset="0"/>
              </a:rPr>
              <a:t>Main d’œuvre</a:t>
            </a:r>
          </a:p>
          <a:p>
            <a:pPr algn="ctr"/>
            <a:r>
              <a:rPr lang="fr-FR" sz="1100" dirty="0" smtClean="0">
                <a:latin typeface="Calibri" pitchFamily="34" charset="0"/>
              </a:rPr>
              <a:t>Diaspora</a:t>
            </a:r>
          </a:p>
          <a:p>
            <a:pPr algn="ctr"/>
            <a:r>
              <a:rPr lang="fr-FR" sz="1100" dirty="0" smtClean="0">
                <a:latin typeface="Calibri" pitchFamily="34" charset="0"/>
              </a:rPr>
              <a:t>Brain gain  </a:t>
            </a:r>
            <a:endParaRPr lang="fr-FR" sz="1100" dirty="0">
              <a:latin typeface="Calibri" pitchFamily="34" charset="0"/>
            </a:endParaRPr>
          </a:p>
        </p:txBody>
      </p:sp>
      <p:sp>
        <p:nvSpPr>
          <p:cNvPr id="18" name="ZoneTexte 44"/>
          <p:cNvSpPr txBox="1">
            <a:spLocks noChangeArrowheads="1"/>
          </p:cNvSpPr>
          <p:nvPr/>
        </p:nvSpPr>
        <p:spPr bwMode="auto">
          <a:xfrm>
            <a:off x="3529052" y="3096563"/>
            <a:ext cx="928687" cy="4302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>
                <a:latin typeface="Calibri" pitchFamily="34" charset="0"/>
              </a:rPr>
              <a:t>Revenus </a:t>
            </a:r>
          </a:p>
          <a:p>
            <a:pPr algn="ctr"/>
            <a:r>
              <a:rPr lang="fr-FR" sz="1100" dirty="0">
                <a:latin typeface="Calibri" pitchFamily="34" charset="0"/>
              </a:rPr>
              <a:t>Emplois </a:t>
            </a:r>
          </a:p>
        </p:txBody>
      </p:sp>
      <p:sp>
        <p:nvSpPr>
          <p:cNvPr id="19" name="ZoneTexte 45"/>
          <p:cNvSpPr txBox="1">
            <a:spLocks noChangeArrowheads="1"/>
          </p:cNvSpPr>
          <p:nvPr/>
        </p:nvSpPr>
        <p:spPr bwMode="auto">
          <a:xfrm>
            <a:off x="5102776" y="5999247"/>
            <a:ext cx="2500313" cy="4302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>
                <a:latin typeface="Calibri" pitchFamily="34" charset="0"/>
              </a:rPr>
              <a:t>revenu brut par habitant en parité de pouvoir d'achat</a:t>
            </a:r>
          </a:p>
        </p:txBody>
      </p:sp>
      <p:sp>
        <p:nvSpPr>
          <p:cNvPr id="20" name="ZoneTexte 46"/>
          <p:cNvSpPr txBox="1">
            <a:spLocks noChangeArrowheads="1"/>
          </p:cNvSpPr>
          <p:nvPr/>
        </p:nvSpPr>
        <p:spPr bwMode="auto">
          <a:xfrm>
            <a:off x="8222543" y="5360283"/>
            <a:ext cx="2357438" cy="2616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b="1" dirty="0" smtClean="0">
                <a:latin typeface="Calibri" pitchFamily="34" charset="0"/>
              </a:rPr>
              <a:t>IDH</a:t>
            </a:r>
            <a:endParaRPr lang="fr-FR" sz="1100" b="1" dirty="0">
              <a:latin typeface="Calibri" pitchFamily="34" charset="0"/>
            </a:endParaRPr>
          </a:p>
        </p:txBody>
      </p:sp>
      <p:sp>
        <p:nvSpPr>
          <p:cNvPr id="21" name="ZoneTexte 44"/>
          <p:cNvSpPr txBox="1">
            <a:spLocks noChangeArrowheads="1"/>
          </p:cNvSpPr>
          <p:nvPr/>
        </p:nvSpPr>
        <p:spPr bwMode="auto">
          <a:xfrm>
            <a:off x="5631655" y="3558337"/>
            <a:ext cx="928687" cy="60016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>
                <a:latin typeface="Calibri" pitchFamily="34" charset="0"/>
              </a:rPr>
              <a:t>A</a:t>
            </a:r>
            <a:r>
              <a:rPr lang="fr-FR" sz="1100" dirty="0" smtClean="0">
                <a:latin typeface="Calibri" pitchFamily="34" charset="0"/>
              </a:rPr>
              <a:t>ccès </a:t>
            </a:r>
            <a:r>
              <a:rPr lang="fr-FR" sz="1100" dirty="0">
                <a:latin typeface="Calibri" pitchFamily="34" charset="0"/>
              </a:rPr>
              <a:t>à l’éducation des femmes </a:t>
            </a:r>
          </a:p>
        </p:txBody>
      </p:sp>
      <p:sp>
        <p:nvSpPr>
          <p:cNvPr id="22" name="ZoneTexte 44"/>
          <p:cNvSpPr txBox="1">
            <a:spLocks noChangeArrowheads="1"/>
          </p:cNvSpPr>
          <p:nvPr/>
        </p:nvSpPr>
        <p:spPr bwMode="auto">
          <a:xfrm>
            <a:off x="5615739" y="1930179"/>
            <a:ext cx="928687" cy="2616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 smtClean="0">
                <a:latin typeface="Calibri" pitchFamily="34" charset="0"/>
              </a:rPr>
              <a:t>Egalité </a:t>
            </a:r>
            <a:endParaRPr lang="fr-FR" sz="1100" dirty="0">
              <a:latin typeface="Calibri" pitchFamily="34" charset="0"/>
            </a:endParaRPr>
          </a:p>
        </p:txBody>
      </p:sp>
      <p:cxnSp>
        <p:nvCxnSpPr>
          <p:cNvPr id="3" name="Connecteur droit avec flèche 2"/>
          <p:cNvCxnSpPr>
            <a:stCxn id="21" idx="3"/>
          </p:cNvCxnSpPr>
          <p:nvPr/>
        </p:nvCxnSpPr>
        <p:spPr>
          <a:xfrm>
            <a:off x="6560342" y="3858419"/>
            <a:ext cx="2574605" cy="1546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37"/>
          <p:cNvSpPr txBox="1">
            <a:spLocks noChangeArrowheads="1"/>
          </p:cNvSpPr>
          <p:nvPr/>
        </p:nvSpPr>
        <p:spPr bwMode="auto">
          <a:xfrm rot="2890753">
            <a:off x="8232919" y="2837774"/>
            <a:ext cx="928687" cy="430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 smtClean="0">
                <a:latin typeface="Calibri" pitchFamily="34" charset="0"/>
              </a:rPr>
              <a:t>Niveau de vie  </a:t>
            </a:r>
            <a:endParaRPr lang="fr-FR" sz="1100" dirty="0">
              <a:latin typeface="Calibri" pitchFamily="34" charset="0"/>
            </a:endParaRPr>
          </a:p>
        </p:txBody>
      </p:sp>
      <p:sp>
        <p:nvSpPr>
          <p:cNvPr id="24" name="ZoneTexte 37"/>
          <p:cNvSpPr txBox="1">
            <a:spLocks noChangeArrowheads="1"/>
          </p:cNvSpPr>
          <p:nvPr/>
        </p:nvSpPr>
        <p:spPr bwMode="auto">
          <a:xfrm rot="1842596">
            <a:off x="7561896" y="4231907"/>
            <a:ext cx="928687" cy="430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 smtClean="0">
                <a:latin typeface="Calibri" pitchFamily="34" charset="0"/>
              </a:rPr>
              <a:t>Niveau d’éducation  </a:t>
            </a:r>
            <a:endParaRPr lang="fr-FR" sz="1100" dirty="0">
              <a:latin typeface="Calibri" pitchFamily="34" charset="0"/>
            </a:endParaRPr>
          </a:p>
        </p:txBody>
      </p:sp>
      <p:sp>
        <p:nvSpPr>
          <p:cNvPr id="25" name="ZoneTexte 37"/>
          <p:cNvSpPr txBox="1">
            <a:spLocks noChangeArrowheads="1"/>
          </p:cNvSpPr>
          <p:nvPr/>
        </p:nvSpPr>
        <p:spPr bwMode="auto">
          <a:xfrm rot="1842596">
            <a:off x="7276401" y="4759298"/>
            <a:ext cx="928687" cy="2616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 smtClean="0">
                <a:latin typeface="Calibri" pitchFamily="34" charset="0"/>
              </a:rPr>
              <a:t>Favorise </a:t>
            </a:r>
            <a:endParaRPr lang="fr-FR" sz="1100" dirty="0">
              <a:latin typeface="Calibri" pitchFamily="34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flipH="1" flipV="1">
            <a:off x="6560342" y="4036066"/>
            <a:ext cx="2420696" cy="1438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7396681" y="1800855"/>
            <a:ext cx="3159660" cy="3568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6095998" y="2381061"/>
            <a:ext cx="0" cy="1059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3639315" y="5978933"/>
            <a:ext cx="54181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>
            <a:off x="3639315" y="5630559"/>
            <a:ext cx="53371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45"/>
          <p:cNvSpPr txBox="1">
            <a:spLocks noChangeArrowheads="1"/>
          </p:cNvSpPr>
          <p:nvPr/>
        </p:nvSpPr>
        <p:spPr bwMode="auto">
          <a:xfrm>
            <a:off x="4961399" y="5180659"/>
            <a:ext cx="2500313" cy="2616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>
                <a:latin typeface="Calibri" pitchFamily="34" charset="0"/>
              </a:rPr>
              <a:t>E</a:t>
            </a:r>
            <a:r>
              <a:rPr lang="fr-FR" sz="1100" dirty="0" smtClean="0">
                <a:latin typeface="Calibri" pitchFamily="34" charset="0"/>
              </a:rPr>
              <a:t>quipement</a:t>
            </a:r>
            <a:r>
              <a:rPr lang="fr-FR" sz="1100" dirty="0">
                <a:latin typeface="Calibri" pitchFamily="34" charset="0"/>
              </a:rPr>
              <a:t>, aménagement, éducation </a:t>
            </a:r>
          </a:p>
        </p:txBody>
      </p:sp>
      <p:cxnSp>
        <p:nvCxnSpPr>
          <p:cNvPr id="38" name="Connecteur droit avec flèche 37"/>
          <p:cNvCxnSpPr/>
          <p:nvPr/>
        </p:nvCxnSpPr>
        <p:spPr>
          <a:xfrm flipH="1">
            <a:off x="2598345" y="4024983"/>
            <a:ext cx="3033310" cy="146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7"/>
          <p:cNvSpPr txBox="1">
            <a:spLocks noChangeArrowheads="1"/>
          </p:cNvSpPr>
          <p:nvPr/>
        </p:nvSpPr>
        <p:spPr bwMode="auto">
          <a:xfrm rot="19990670">
            <a:off x="4103577" y="4580163"/>
            <a:ext cx="928687" cy="2616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 smtClean="0">
                <a:latin typeface="Calibri" pitchFamily="34" charset="0"/>
              </a:rPr>
              <a:t>Qualification </a:t>
            </a:r>
            <a:endParaRPr lang="fr-FR" sz="1100" dirty="0">
              <a:latin typeface="Calibri" pitchFamily="34" charset="0"/>
            </a:endParaRPr>
          </a:p>
        </p:txBody>
      </p:sp>
      <p:cxnSp>
        <p:nvCxnSpPr>
          <p:cNvPr id="43" name="Connecteur droit avec flèche 42"/>
          <p:cNvCxnSpPr/>
          <p:nvPr/>
        </p:nvCxnSpPr>
        <p:spPr>
          <a:xfrm flipV="1">
            <a:off x="1689381" y="1836825"/>
            <a:ext cx="3172004" cy="3568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1290932" y="1598039"/>
            <a:ext cx="3579507" cy="3954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4"/>
          <p:cNvSpPr txBox="1">
            <a:spLocks noChangeArrowheads="1"/>
          </p:cNvSpPr>
          <p:nvPr/>
        </p:nvSpPr>
        <p:spPr bwMode="auto">
          <a:xfrm>
            <a:off x="5041329" y="1704738"/>
            <a:ext cx="2126968" cy="2616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 smtClean="0">
                <a:latin typeface="Calibri" pitchFamily="34" charset="0"/>
              </a:rPr>
              <a:t>Transition démographique  </a:t>
            </a:r>
            <a:endParaRPr lang="fr-FR" sz="1100" dirty="0">
              <a:latin typeface="Calibri" pitchFamily="34" charset="0"/>
            </a:endParaRPr>
          </a:p>
        </p:txBody>
      </p:sp>
      <p:sp>
        <p:nvSpPr>
          <p:cNvPr id="48" name="ZoneTexte 44"/>
          <p:cNvSpPr txBox="1">
            <a:spLocks noChangeArrowheads="1"/>
          </p:cNvSpPr>
          <p:nvPr/>
        </p:nvSpPr>
        <p:spPr bwMode="auto">
          <a:xfrm rot="2819001">
            <a:off x="7242027" y="3064403"/>
            <a:ext cx="2126968" cy="430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fr-FR" sz="1100" dirty="0" smtClean="0">
                <a:latin typeface="Calibri" pitchFamily="34" charset="0"/>
              </a:rPr>
              <a:t>Maîtrise de la croissance démographique  </a:t>
            </a:r>
            <a:endParaRPr lang="fr-FR" sz="1100" dirty="0">
              <a:latin typeface="Calibri" pitchFamily="34" charset="0"/>
            </a:endParaRPr>
          </a:p>
        </p:txBody>
      </p:sp>
      <p:cxnSp>
        <p:nvCxnSpPr>
          <p:cNvPr id="50" name="Connecteur droit avec flèche 49"/>
          <p:cNvCxnSpPr>
            <a:stCxn id="47" idx="3"/>
          </p:cNvCxnSpPr>
          <p:nvPr/>
        </p:nvCxnSpPr>
        <p:spPr>
          <a:xfrm>
            <a:off x="7168297" y="1835543"/>
            <a:ext cx="3311119" cy="3627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9231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76</Words>
  <Application>Microsoft Office PowerPoint</Application>
  <PresentationFormat>Grand écran</PresentationFormat>
  <Paragraphs>24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Région Occitanie</cp:lastModifiedBy>
  <cp:revision>6</cp:revision>
  <dcterms:created xsi:type="dcterms:W3CDTF">2024-04-01T06:53:58Z</dcterms:created>
  <dcterms:modified xsi:type="dcterms:W3CDTF">2024-04-22T08:45:55Z</dcterms:modified>
</cp:coreProperties>
</file>