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6" r:id="rId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1596" y="-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16238-5C70-40DC-801C-8FFE8B26D8A8}" type="datetimeFigureOut">
              <a:rPr lang="fr-FR" smtClean="0"/>
              <a:pPr/>
              <a:t>19/05/2019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E2A28-201D-49C4-ABD4-AEB90419387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16238-5C70-40DC-801C-8FFE8B26D8A8}" type="datetimeFigureOut">
              <a:rPr lang="fr-FR" smtClean="0"/>
              <a:pPr/>
              <a:t>19/05/2019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E2A28-201D-49C4-ABD4-AEB90419387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16238-5C70-40DC-801C-8FFE8B26D8A8}" type="datetimeFigureOut">
              <a:rPr lang="fr-FR" smtClean="0"/>
              <a:pPr/>
              <a:t>19/05/2019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E2A28-201D-49C4-ABD4-AEB90419387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16238-5C70-40DC-801C-8FFE8B26D8A8}" type="datetimeFigureOut">
              <a:rPr lang="fr-FR" smtClean="0"/>
              <a:pPr/>
              <a:t>19/05/2019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E2A28-201D-49C4-ABD4-AEB90419387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16238-5C70-40DC-801C-8FFE8B26D8A8}" type="datetimeFigureOut">
              <a:rPr lang="fr-FR" smtClean="0"/>
              <a:pPr/>
              <a:t>19/05/2019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E2A28-201D-49C4-ABD4-AEB90419387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16238-5C70-40DC-801C-8FFE8B26D8A8}" type="datetimeFigureOut">
              <a:rPr lang="fr-FR" smtClean="0"/>
              <a:pPr/>
              <a:t>19/05/2019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E2A28-201D-49C4-ABD4-AEB90419387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16238-5C70-40DC-801C-8FFE8B26D8A8}" type="datetimeFigureOut">
              <a:rPr lang="fr-FR" smtClean="0"/>
              <a:pPr/>
              <a:t>19/05/2019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E2A28-201D-49C4-ABD4-AEB90419387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16238-5C70-40DC-801C-8FFE8B26D8A8}" type="datetimeFigureOut">
              <a:rPr lang="fr-FR" smtClean="0"/>
              <a:pPr/>
              <a:t>19/05/2019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E2A28-201D-49C4-ABD4-AEB90419387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16238-5C70-40DC-801C-8FFE8B26D8A8}" type="datetimeFigureOut">
              <a:rPr lang="fr-FR" smtClean="0"/>
              <a:pPr/>
              <a:t>19/05/2019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E2A28-201D-49C4-ABD4-AEB90419387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16238-5C70-40DC-801C-8FFE8B26D8A8}" type="datetimeFigureOut">
              <a:rPr lang="fr-FR" smtClean="0"/>
              <a:pPr/>
              <a:t>19/05/2019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E2A28-201D-49C4-ABD4-AEB90419387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16238-5C70-40DC-801C-8FFE8B26D8A8}" type="datetimeFigureOut">
              <a:rPr lang="fr-FR" smtClean="0"/>
              <a:pPr/>
              <a:t>19/05/2019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E2A28-201D-49C4-ABD4-AEB90419387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416238-5C70-40DC-801C-8FFE8B26D8A8}" type="datetimeFigureOut">
              <a:rPr lang="fr-FR" smtClean="0"/>
              <a:pPr/>
              <a:t>19/05/2019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CE2A28-201D-49C4-ABD4-AEB90419387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durabledeveloppementgazdeschiste.ppt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durabledeveloppementbresil.ppt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durabledeveloppementbresil.ppt" TargetMode="External"/><Relationship Id="rId2" Type="http://schemas.openxmlformats.org/officeDocument/2006/relationships/hyperlink" Target="durabledeveloppementgazdeschiste.ppt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 l="13020" t="12500" r="14063" b="9999"/>
          <a:stretch>
            <a:fillRect/>
          </a:stretch>
        </p:blipFill>
        <p:spPr bwMode="auto">
          <a:xfrm>
            <a:off x="0" y="357188"/>
            <a:ext cx="9248775" cy="614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Forme libre 2"/>
          <p:cNvSpPr/>
          <p:nvPr/>
        </p:nvSpPr>
        <p:spPr>
          <a:xfrm>
            <a:off x="1547813" y="1582738"/>
            <a:ext cx="6684962" cy="4537075"/>
          </a:xfrm>
          <a:custGeom>
            <a:avLst/>
            <a:gdLst>
              <a:gd name="connsiteX0" fmla="*/ 1143000 w 6685226"/>
              <a:gd name="connsiteY0" fmla="*/ 123093 h 4536831"/>
              <a:gd name="connsiteX1" fmla="*/ 633046 w 6685226"/>
              <a:gd name="connsiteY1" fmla="*/ 0 h 4536831"/>
              <a:gd name="connsiteX2" fmla="*/ 650631 w 6685226"/>
              <a:gd name="connsiteY2" fmla="*/ 281354 h 4536831"/>
              <a:gd name="connsiteX3" fmla="*/ 545123 w 6685226"/>
              <a:gd name="connsiteY3" fmla="*/ 175847 h 4536831"/>
              <a:gd name="connsiteX4" fmla="*/ 386862 w 6685226"/>
              <a:gd name="connsiteY4" fmla="*/ 87923 h 4536831"/>
              <a:gd name="connsiteX5" fmla="*/ 404446 w 6685226"/>
              <a:gd name="connsiteY5" fmla="*/ 422031 h 4536831"/>
              <a:gd name="connsiteX6" fmla="*/ 175846 w 6685226"/>
              <a:gd name="connsiteY6" fmla="*/ 1002323 h 4536831"/>
              <a:gd name="connsiteX7" fmla="*/ 158262 w 6685226"/>
              <a:gd name="connsiteY7" fmla="*/ 1213339 h 4536831"/>
              <a:gd name="connsiteX8" fmla="*/ 0 w 6685226"/>
              <a:gd name="connsiteY8" fmla="*/ 1512277 h 4536831"/>
              <a:gd name="connsiteX9" fmla="*/ 123092 w 6685226"/>
              <a:gd name="connsiteY9" fmla="*/ 1951893 h 4536831"/>
              <a:gd name="connsiteX10" fmla="*/ 193431 w 6685226"/>
              <a:gd name="connsiteY10" fmla="*/ 1987062 h 4536831"/>
              <a:gd name="connsiteX11" fmla="*/ 193431 w 6685226"/>
              <a:gd name="connsiteY11" fmla="*/ 1934308 h 4536831"/>
              <a:gd name="connsiteX12" fmla="*/ 193431 w 6685226"/>
              <a:gd name="connsiteY12" fmla="*/ 2022231 h 4536831"/>
              <a:gd name="connsiteX13" fmla="*/ 140677 w 6685226"/>
              <a:gd name="connsiteY13" fmla="*/ 1987062 h 4536831"/>
              <a:gd name="connsiteX14" fmla="*/ 298939 w 6685226"/>
              <a:gd name="connsiteY14" fmla="*/ 2620108 h 4536831"/>
              <a:gd name="connsiteX15" fmla="*/ 615462 w 6685226"/>
              <a:gd name="connsiteY15" fmla="*/ 2795954 h 4536831"/>
              <a:gd name="connsiteX16" fmla="*/ 756139 w 6685226"/>
              <a:gd name="connsiteY16" fmla="*/ 3077308 h 4536831"/>
              <a:gd name="connsiteX17" fmla="*/ 1090246 w 6685226"/>
              <a:gd name="connsiteY17" fmla="*/ 3077308 h 4536831"/>
              <a:gd name="connsiteX18" fmla="*/ 1090246 w 6685226"/>
              <a:gd name="connsiteY18" fmla="*/ 3077308 h 4536831"/>
              <a:gd name="connsiteX19" fmla="*/ 1600200 w 6685226"/>
              <a:gd name="connsiteY19" fmla="*/ 3411416 h 4536831"/>
              <a:gd name="connsiteX20" fmla="*/ 2074985 w 6685226"/>
              <a:gd name="connsiteY20" fmla="*/ 3481754 h 4536831"/>
              <a:gd name="connsiteX21" fmla="*/ 2074985 w 6685226"/>
              <a:gd name="connsiteY21" fmla="*/ 3393831 h 4536831"/>
              <a:gd name="connsiteX22" fmla="*/ 2303585 w 6685226"/>
              <a:gd name="connsiteY22" fmla="*/ 3411416 h 4536831"/>
              <a:gd name="connsiteX23" fmla="*/ 2567354 w 6685226"/>
              <a:gd name="connsiteY23" fmla="*/ 3622431 h 4536831"/>
              <a:gd name="connsiteX24" fmla="*/ 2637692 w 6685226"/>
              <a:gd name="connsiteY24" fmla="*/ 3851031 h 4536831"/>
              <a:gd name="connsiteX25" fmla="*/ 2883877 w 6685226"/>
              <a:gd name="connsiteY25" fmla="*/ 3956539 h 4536831"/>
              <a:gd name="connsiteX26" fmla="*/ 2919046 w 6685226"/>
              <a:gd name="connsiteY26" fmla="*/ 3798277 h 4536831"/>
              <a:gd name="connsiteX27" fmla="*/ 3112477 w 6685226"/>
              <a:gd name="connsiteY27" fmla="*/ 3798277 h 4536831"/>
              <a:gd name="connsiteX28" fmla="*/ 3516923 w 6685226"/>
              <a:gd name="connsiteY28" fmla="*/ 4431323 h 4536831"/>
              <a:gd name="connsiteX29" fmla="*/ 3833446 w 6685226"/>
              <a:gd name="connsiteY29" fmla="*/ 4536831 h 4536831"/>
              <a:gd name="connsiteX30" fmla="*/ 3780692 w 6685226"/>
              <a:gd name="connsiteY30" fmla="*/ 4290647 h 4536831"/>
              <a:gd name="connsiteX31" fmla="*/ 4009292 w 6685226"/>
              <a:gd name="connsiteY31" fmla="*/ 4009293 h 4536831"/>
              <a:gd name="connsiteX32" fmla="*/ 4255477 w 6685226"/>
              <a:gd name="connsiteY32" fmla="*/ 3798277 h 4536831"/>
              <a:gd name="connsiteX33" fmla="*/ 4536831 w 6685226"/>
              <a:gd name="connsiteY33" fmla="*/ 3763108 h 4536831"/>
              <a:gd name="connsiteX34" fmla="*/ 4941277 w 6685226"/>
              <a:gd name="connsiteY34" fmla="*/ 3833447 h 4536831"/>
              <a:gd name="connsiteX35" fmla="*/ 5099539 w 6685226"/>
              <a:gd name="connsiteY35" fmla="*/ 3798277 h 4536831"/>
              <a:gd name="connsiteX36" fmla="*/ 5011616 w 6685226"/>
              <a:gd name="connsiteY36" fmla="*/ 3675185 h 4536831"/>
              <a:gd name="connsiteX37" fmla="*/ 4906108 w 6685226"/>
              <a:gd name="connsiteY37" fmla="*/ 3657600 h 4536831"/>
              <a:gd name="connsiteX38" fmla="*/ 4906108 w 6685226"/>
              <a:gd name="connsiteY38" fmla="*/ 3622431 h 4536831"/>
              <a:gd name="connsiteX39" fmla="*/ 5468816 w 6685226"/>
              <a:gd name="connsiteY39" fmla="*/ 3516923 h 4536831"/>
              <a:gd name="connsiteX40" fmla="*/ 5715000 w 6685226"/>
              <a:gd name="connsiteY40" fmla="*/ 3622431 h 4536831"/>
              <a:gd name="connsiteX41" fmla="*/ 5873262 w 6685226"/>
              <a:gd name="connsiteY41" fmla="*/ 3534508 h 4536831"/>
              <a:gd name="connsiteX42" fmla="*/ 6084277 w 6685226"/>
              <a:gd name="connsiteY42" fmla="*/ 3640016 h 4536831"/>
              <a:gd name="connsiteX43" fmla="*/ 6207369 w 6685226"/>
              <a:gd name="connsiteY43" fmla="*/ 3956539 h 4536831"/>
              <a:gd name="connsiteX44" fmla="*/ 6277708 w 6685226"/>
              <a:gd name="connsiteY44" fmla="*/ 4044462 h 4536831"/>
              <a:gd name="connsiteX45" fmla="*/ 6435969 w 6685226"/>
              <a:gd name="connsiteY45" fmla="*/ 4185139 h 4536831"/>
              <a:gd name="connsiteX46" fmla="*/ 6506308 w 6685226"/>
              <a:gd name="connsiteY46" fmla="*/ 4308231 h 4536831"/>
              <a:gd name="connsiteX47" fmla="*/ 6664569 w 6685226"/>
              <a:gd name="connsiteY47" fmla="*/ 4185139 h 4536831"/>
              <a:gd name="connsiteX48" fmla="*/ 6559062 w 6685226"/>
              <a:gd name="connsiteY48" fmla="*/ 3921370 h 4536831"/>
              <a:gd name="connsiteX49" fmla="*/ 6400800 w 6685226"/>
              <a:gd name="connsiteY49" fmla="*/ 3534508 h 4536831"/>
              <a:gd name="connsiteX50" fmla="*/ 6260123 w 6685226"/>
              <a:gd name="connsiteY50" fmla="*/ 3147647 h 4536831"/>
              <a:gd name="connsiteX51" fmla="*/ 6453554 w 6685226"/>
              <a:gd name="connsiteY51" fmla="*/ 2848708 h 4536831"/>
              <a:gd name="connsiteX52" fmla="*/ 4448908 w 6685226"/>
              <a:gd name="connsiteY52" fmla="*/ 3094893 h 4536831"/>
              <a:gd name="connsiteX53" fmla="*/ 2514600 w 6685226"/>
              <a:gd name="connsiteY53" fmla="*/ 2813539 h 4536831"/>
              <a:gd name="connsiteX54" fmla="*/ 984739 w 6685226"/>
              <a:gd name="connsiteY54" fmla="*/ 2198077 h 4536831"/>
              <a:gd name="connsiteX55" fmla="*/ 861646 w 6685226"/>
              <a:gd name="connsiteY55" fmla="*/ 1283677 h 4536831"/>
              <a:gd name="connsiteX56" fmla="*/ 1002323 w 6685226"/>
              <a:gd name="connsiteY56" fmla="*/ 404447 h 4536831"/>
              <a:gd name="connsiteX57" fmla="*/ 1143000 w 6685226"/>
              <a:gd name="connsiteY57" fmla="*/ 123093 h 4536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6685226" h="4536831">
                <a:moveTo>
                  <a:pt x="1143000" y="123093"/>
                </a:moveTo>
                <a:lnTo>
                  <a:pt x="633046" y="0"/>
                </a:lnTo>
                <a:lnTo>
                  <a:pt x="650631" y="281354"/>
                </a:lnTo>
                <a:lnTo>
                  <a:pt x="545123" y="175847"/>
                </a:lnTo>
                <a:lnTo>
                  <a:pt x="386862" y="87923"/>
                </a:lnTo>
                <a:lnTo>
                  <a:pt x="404446" y="422031"/>
                </a:lnTo>
                <a:lnTo>
                  <a:pt x="175846" y="1002323"/>
                </a:lnTo>
                <a:lnTo>
                  <a:pt x="158262" y="1213339"/>
                </a:lnTo>
                <a:lnTo>
                  <a:pt x="0" y="1512277"/>
                </a:lnTo>
                <a:lnTo>
                  <a:pt x="123092" y="1951893"/>
                </a:lnTo>
                <a:lnTo>
                  <a:pt x="193431" y="1987062"/>
                </a:lnTo>
                <a:lnTo>
                  <a:pt x="193431" y="1934308"/>
                </a:lnTo>
                <a:lnTo>
                  <a:pt x="193431" y="2022231"/>
                </a:lnTo>
                <a:lnTo>
                  <a:pt x="140677" y="1987062"/>
                </a:lnTo>
                <a:lnTo>
                  <a:pt x="298939" y="2620108"/>
                </a:lnTo>
                <a:lnTo>
                  <a:pt x="615462" y="2795954"/>
                </a:lnTo>
                <a:lnTo>
                  <a:pt x="756139" y="3077308"/>
                </a:lnTo>
                <a:lnTo>
                  <a:pt x="1090246" y="3077308"/>
                </a:lnTo>
                <a:lnTo>
                  <a:pt x="1090246" y="3077308"/>
                </a:lnTo>
                <a:lnTo>
                  <a:pt x="1600200" y="3411416"/>
                </a:lnTo>
                <a:lnTo>
                  <a:pt x="2074985" y="3481754"/>
                </a:lnTo>
                <a:lnTo>
                  <a:pt x="2074985" y="3393831"/>
                </a:lnTo>
                <a:lnTo>
                  <a:pt x="2303585" y="3411416"/>
                </a:lnTo>
                <a:lnTo>
                  <a:pt x="2567354" y="3622431"/>
                </a:lnTo>
                <a:lnTo>
                  <a:pt x="2637692" y="3851031"/>
                </a:lnTo>
                <a:cubicBezTo>
                  <a:pt x="2889120" y="3976744"/>
                  <a:pt x="2883877" y="4065871"/>
                  <a:pt x="2883877" y="3956539"/>
                </a:cubicBezTo>
                <a:lnTo>
                  <a:pt x="2919046" y="3798277"/>
                </a:lnTo>
                <a:lnTo>
                  <a:pt x="3112477" y="3798277"/>
                </a:lnTo>
                <a:lnTo>
                  <a:pt x="3516923" y="4431323"/>
                </a:lnTo>
                <a:lnTo>
                  <a:pt x="3833446" y="4536831"/>
                </a:lnTo>
                <a:lnTo>
                  <a:pt x="3780692" y="4290647"/>
                </a:lnTo>
                <a:lnTo>
                  <a:pt x="4009292" y="4009293"/>
                </a:lnTo>
                <a:lnTo>
                  <a:pt x="4255477" y="3798277"/>
                </a:lnTo>
                <a:lnTo>
                  <a:pt x="4536831" y="3763108"/>
                </a:lnTo>
                <a:lnTo>
                  <a:pt x="4941277" y="3833447"/>
                </a:lnTo>
                <a:lnTo>
                  <a:pt x="5099539" y="3798277"/>
                </a:lnTo>
                <a:cubicBezTo>
                  <a:pt x="5026292" y="3670096"/>
                  <a:pt x="5076457" y="3675185"/>
                  <a:pt x="5011616" y="3675185"/>
                </a:cubicBezTo>
                <a:lnTo>
                  <a:pt x="4906108" y="3657600"/>
                </a:lnTo>
                <a:lnTo>
                  <a:pt x="4906108" y="3622431"/>
                </a:lnTo>
                <a:lnTo>
                  <a:pt x="5468816" y="3516923"/>
                </a:lnTo>
                <a:lnTo>
                  <a:pt x="5715000" y="3622431"/>
                </a:lnTo>
                <a:cubicBezTo>
                  <a:pt x="5860648" y="3531401"/>
                  <a:pt x="5800379" y="3534508"/>
                  <a:pt x="5873262" y="3534508"/>
                </a:cubicBezTo>
                <a:cubicBezTo>
                  <a:pt x="6089688" y="3624685"/>
                  <a:pt x="6084277" y="3546231"/>
                  <a:pt x="6084277" y="3640016"/>
                </a:cubicBezTo>
                <a:cubicBezTo>
                  <a:pt x="6209601" y="3944374"/>
                  <a:pt x="6207369" y="3831191"/>
                  <a:pt x="6207369" y="3956539"/>
                </a:cubicBezTo>
                <a:lnTo>
                  <a:pt x="6277708" y="4044462"/>
                </a:lnTo>
                <a:cubicBezTo>
                  <a:pt x="6440596" y="4171153"/>
                  <a:pt x="6435969" y="4100722"/>
                  <a:pt x="6435969" y="4185139"/>
                </a:cubicBezTo>
                <a:lnTo>
                  <a:pt x="6506308" y="4308231"/>
                </a:lnTo>
                <a:lnTo>
                  <a:pt x="6664569" y="4185139"/>
                </a:lnTo>
                <a:cubicBezTo>
                  <a:pt x="6591210" y="3910043"/>
                  <a:pt x="6685226" y="3921370"/>
                  <a:pt x="6559062" y="3921370"/>
                </a:cubicBezTo>
                <a:cubicBezTo>
                  <a:pt x="6398664" y="3511464"/>
                  <a:pt x="6400800" y="3372153"/>
                  <a:pt x="6400800" y="3534508"/>
                </a:cubicBezTo>
                <a:lnTo>
                  <a:pt x="6260123" y="3147647"/>
                </a:lnTo>
                <a:lnTo>
                  <a:pt x="6453554" y="2848708"/>
                </a:lnTo>
                <a:lnTo>
                  <a:pt x="4448908" y="3094893"/>
                </a:lnTo>
                <a:lnTo>
                  <a:pt x="2514600" y="2813539"/>
                </a:lnTo>
                <a:lnTo>
                  <a:pt x="984739" y="2198077"/>
                </a:lnTo>
                <a:lnTo>
                  <a:pt x="861646" y="1283677"/>
                </a:lnTo>
                <a:lnTo>
                  <a:pt x="1002323" y="404447"/>
                </a:lnTo>
                <a:lnTo>
                  <a:pt x="1143000" y="123093"/>
                </a:lnTo>
                <a:close/>
              </a:path>
            </a:pathLst>
          </a:cu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8" name="Forme libre 7"/>
          <p:cNvSpPr/>
          <p:nvPr/>
        </p:nvSpPr>
        <p:spPr>
          <a:xfrm>
            <a:off x="2427288" y="1704975"/>
            <a:ext cx="6065837" cy="2971800"/>
          </a:xfrm>
          <a:custGeom>
            <a:avLst/>
            <a:gdLst>
              <a:gd name="connsiteX0" fmla="*/ 298938 w 6066692"/>
              <a:gd name="connsiteY0" fmla="*/ 0 h 2971800"/>
              <a:gd name="connsiteX1" fmla="*/ 140677 w 6066692"/>
              <a:gd name="connsiteY1" fmla="*/ 316523 h 2971800"/>
              <a:gd name="connsiteX2" fmla="*/ 0 w 6066692"/>
              <a:gd name="connsiteY2" fmla="*/ 1178169 h 2971800"/>
              <a:gd name="connsiteX3" fmla="*/ 140677 w 6066692"/>
              <a:gd name="connsiteY3" fmla="*/ 2074984 h 2971800"/>
              <a:gd name="connsiteX4" fmla="*/ 1565031 w 6066692"/>
              <a:gd name="connsiteY4" fmla="*/ 2690446 h 2971800"/>
              <a:gd name="connsiteX5" fmla="*/ 3604846 w 6066692"/>
              <a:gd name="connsiteY5" fmla="*/ 2971800 h 2971800"/>
              <a:gd name="connsiteX6" fmla="*/ 5521569 w 6066692"/>
              <a:gd name="connsiteY6" fmla="*/ 2725615 h 2971800"/>
              <a:gd name="connsiteX7" fmla="*/ 5820508 w 6066692"/>
              <a:gd name="connsiteY7" fmla="*/ 2373923 h 2971800"/>
              <a:gd name="connsiteX8" fmla="*/ 6066692 w 6066692"/>
              <a:gd name="connsiteY8" fmla="*/ 2198077 h 2971800"/>
              <a:gd name="connsiteX9" fmla="*/ 5961185 w 6066692"/>
              <a:gd name="connsiteY9" fmla="*/ 1934307 h 2971800"/>
              <a:gd name="connsiteX10" fmla="*/ 5855677 w 6066692"/>
              <a:gd name="connsiteY10" fmla="*/ 1881554 h 2971800"/>
              <a:gd name="connsiteX11" fmla="*/ 5767754 w 6066692"/>
              <a:gd name="connsiteY11" fmla="*/ 1652954 h 2971800"/>
              <a:gd name="connsiteX12" fmla="*/ 5802923 w 6066692"/>
              <a:gd name="connsiteY12" fmla="*/ 1670538 h 2971800"/>
              <a:gd name="connsiteX13" fmla="*/ 5820508 w 6066692"/>
              <a:gd name="connsiteY13" fmla="*/ 1652954 h 2971800"/>
              <a:gd name="connsiteX14" fmla="*/ 5908431 w 6066692"/>
              <a:gd name="connsiteY14" fmla="*/ 1811215 h 2971800"/>
              <a:gd name="connsiteX15" fmla="*/ 5926015 w 6066692"/>
              <a:gd name="connsiteY15" fmla="*/ 1582615 h 2971800"/>
              <a:gd name="connsiteX16" fmla="*/ 5820508 w 6066692"/>
              <a:gd name="connsiteY16" fmla="*/ 1441938 h 2971800"/>
              <a:gd name="connsiteX17" fmla="*/ 5363308 w 6066692"/>
              <a:gd name="connsiteY17" fmla="*/ 1547446 h 2971800"/>
              <a:gd name="connsiteX18" fmla="*/ 4466492 w 6066692"/>
              <a:gd name="connsiteY18" fmla="*/ 1670538 h 2971800"/>
              <a:gd name="connsiteX19" fmla="*/ 3675185 w 6066692"/>
              <a:gd name="connsiteY19" fmla="*/ 1582615 h 2971800"/>
              <a:gd name="connsiteX20" fmla="*/ 3270738 w 6066692"/>
              <a:gd name="connsiteY20" fmla="*/ 1248507 h 2971800"/>
              <a:gd name="connsiteX21" fmla="*/ 3200400 w 6066692"/>
              <a:gd name="connsiteY21" fmla="*/ 914400 h 2971800"/>
              <a:gd name="connsiteX22" fmla="*/ 3358661 w 6066692"/>
              <a:gd name="connsiteY22" fmla="*/ 404446 h 2971800"/>
              <a:gd name="connsiteX23" fmla="*/ 3393831 w 6066692"/>
              <a:gd name="connsiteY23" fmla="*/ 298938 h 2971800"/>
              <a:gd name="connsiteX24" fmla="*/ 3006969 w 6066692"/>
              <a:gd name="connsiteY24" fmla="*/ 193430 h 2971800"/>
              <a:gd name="connsiteX25" fmla="*/ 1916723 w 6066692"/>
              <a:gd name="connsiteY25" fmla="*/ 228600 h 2971800"/>
              <a:gd name="connsiteX26" fmla="*/ 984738 w 6066692"/>
              <a:gd name="connsiteY26" fmla="*/ 105507 h 2971800"/>
              <a:gd name="connsiteX27" fmla="*/ 298938 w 6066692"/>
              <a:gd name="connsiteY27" fmla="*/ 0 h 2971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6066692" h="2971800">
                <a:moveTo>
                  <a:pt x="298938" y="0"/>
                </a:moveTo>
                <a:lnTo>
                  <a:pt x="140677" y="316523"/>
                </a:lnTo>
                <a:lnTo>
                  <a:pt x="0" y="1178169"/>
                </a:lnTo>
                <a:lnTo>
                  <a:pt x="140677" y="2074984"/>
                </a:lnTo>
                <a:lnTo>
                  <a:pt x="1565031" y="2690446"/>
                </a:lnTo>
                <a:lnTo>
                  <a:pt x="3604846" y="2971800"/>
                </a:lnTo>
                <a:lnTo>
                  <a:pt x="5521569" y="2725615"/>
                </a:lnTo>
                <a:lnTo>
                  <a:pt x="5820508" y="2373923"/>
                </a:lnTo>
                <a:lnTo>
                  <a:pt x="6066692" y="2198077"/>
                </a:lnTo>
                <a:lnTo>
                  <a:pt x="5961185" y="1934307"/>
                </a:lnTo>
                <a:cubicBezTo>
                  <a:pt x="5832704" y="1879245"/>
                  <a:pt x="5793452" y="1881554"/>
                  <a:pt x="5855677" y="1881554"/>
                </a:cubicBezTo>
                <a:lnTo>
                  <a:pt x="5767754" y="1652954"/>
                </a:lnTo>
                <a:lnTo>
                  <a:pt x="5802923" y="1670538"/>
                </a:lnTo>
                <a:lnTo>
                  <a:pt x="5820508" y="1652954"/>
                </a:lnTo>
                <a:lnTo>
                  <a:pt x="5908431" y="1811215"/>
                </a:lnTo>
                <a:lnTo>
                  <a:pt x="5926015" y="1582615"/>
                </a:lnTo>
                <a:lnTo>
                  <a:pt x="5820508" y="1441938"/>
                </a:lnTo>
                <a:lnTo>
                  <a:pt x="5363308" y="1547446"/>
                </a:lnTo>
                <a:lnTo>
                  <a:pt x="4466492" y="1670538"/>
                </a:lnTo>
                <a:lnTo>
                  <a:pt x="3675185" y="1582615"/>
                </a:lnTo>
                <a:lnTo>
                  <a:pt x="3270738" y="1248507"/>
                </a:lnTo>
                <a:lnTo>
                  <a:pt x="3200400" y="914400"/>
                </a:lnTo>
                <a:lnTo>
                  <a:pt x="3358661" y="404446"/>
                </a:lnTo>
                <a:lnTo>
                  <a:pt x="3393831" y="298938"/>
                </a:lnTo>
                <a:lnTo>
                  <a:pt x="3006969" y="193430"/>
                </a:lnTo>
                <a:lnTo>
                  <a:pt x="1916723" y="228600"/>
                </a:lnTo>
                <a:lnTo>
                  <a:pt x="984738" y="105507"/>
                </a:lnTo>
                <a:lnTo>
                  <a:pt x="298938" y="0"/>
                </a:lnTo>
                <a:close/>
              </a:path>
            </a:pathLst>
          </a:custGeom>
          <a:solidFill>
            <a:srgbClr val="FFFF00">
              <a:alpha val="73000"/>
            </a:srgbClr>
          </a:solidFill>
          <a:ln>
            <a:solidFill>
              <a:srgbClr val="FFFF00">
                <a:alpha val="83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9" name="Forme libre 8"/>
          <p:cNvSpPr/>
          <p:nvPr/>
        </p:nvSpPr>
        <p:spPr>
          <a:xfrm>
            <a:off x="5610225" y="1512888"/>
            <a:ext cx="3429000" cy="1881187"/>
          </a:xfrm>
          <a:custGeom>
            <a:avLst/>
            <a:gdLst>
              <a:gd name="connsiteX0" fmla="*/ 228600 w 3429000"/>
              <a:gd name="connsiteY0" fmla="*/ 492369 h 1881554"/>
              <a:gd name="connsiteX1" fmla="*/ 0 w 3429000"/>
              <a:gd name="connsiteY1" fmla="*/ 1055077 h 1881554"/>
              <a:gd name="connsiteX2" fmla="*/ 123093 w 3429000"/>
              <a:gd name="connsiteY2" fmla="*/ 1494692 h 1881554"/>
              <a:gd name="connsiteX3" fmla="*/ 545123 w 3429000"/>
              <a:gd name="connsiteY3" fmla="*/ 1828800 h 1881554"/>
              <a:gd name="connsiteX4" fmla="*/ 1406770 w 3429000"/>
              <a:gd name="connsiteY4" fmla="*/ 1881554 h 1881554"/>
              <a:gd name="connsiteX5" fmla="*/ 2426677 w 3429000"/>
              <a:gd name="connsiteY5" fmla="*/ 1723292 h 1881554"/>
              <a:gd name="connsiteX6" fmla="*/ 2672862 w 3429000"/>
              <a:gd name="connsiteY6" fmla="*/ 1617785 h 1881554"/>
              <a:gd name="connsiteX7" fmla="*/ 2795954 w 3429000"/>
              <a:gd name="connsiteY7" fmla="*/ 1705708 h 1881554"/>
              <a:gd name="connsiteX8" fmla="*/ 2831123 w 3429000"/>
              <a:gd name="connsiteY8" fmla="*/ 1301261 h 1881554"/>
              <a:gd name="connsiteX9" fmla="*/ 2919046 w 3429000"/>
              <a:gd name="connsiteY9" fmla="*/ 1178169 h 1881554"/>
              <a:gd name="connsiteX10" fmla="*/ 3235570 w 3429000"/>
              <a:gd name="connsiteY10" fmla="*/ 1019908 h 1881554"/>
              <a:gd name="connsiteX11" fmla="*/ 3094893 w 3429000"/>
              <a:gd name="connsiteY11" fmla="*/ 967154 h 1881554"/>
              <a:gd name="connsiteX12" fmla="*/ 3077308 w 3429000"/>
              <a:gd name="connsiteY12" fmla="*/ 650631 h 1881554"/>
              <a:gd name="connsiteX13" fmla="*/ 3305908 w 3429000"/>
              <a:gd name="connsiteY13" fmla="*/ 527538 h 1881554"/>
              <a:gd name="connsiteX14" fmla="*/ 3429000 w 3429000"/>
              <a:gd name="connsiteY14" fmla="*/ 298938 h 1881554"/>
              <a:gd name="connsiteX15" fmla="*/ 3270739 w 3429000"/>
              <a:gd name="connsiteY15" fmla="*/ 246185 h 1881554"/>
              <a:gd name="connsiteX16" fmla="*/ 3130062 w 3429000"/>
              <a:gd name="connsiteY16" fmla="*/ 0 h 1881554"/>
              <a:gd name="connsiteX17" fmla="*/ 2971800 w 3429000"/>
              <a:gd name="connsiteY17" fmla="*/ 0 h 1881554"/>
              <a:gd name="connsiteX18" fmla="*/ 2919046 w 3429000"/>
              <a:gd name="connsiteY18" fmla="*/ 439615 h 1881554"/>
              <a:gd name="connsiteX19" fmla="*/ 2444262 w 3429000"/>
              <a:gd name="connsiteY19" fmla="*/ 685800 h 1881554"/>
              <a:gd name="connsiteX20" fmla="*/ 2286000 w 3429000"/>
              <a:gd name="connsiteY20" fmla="*/ 826477 h 1881554"/>
              <a:gd name="connsiteX21" fmla="*/ 2373923 w 3429000"/>
              <a:gd name="connsiteY21" fmla="*/ 967154 h 1881554"/>
              <a:gd name="connsiteX22" fmla="*/ 2180493 w 3429000"/>
              <a:gd name="connsiteY22" fmla="*/ 1055077 h 1881554"/>
              <a:gd name="connsiteX23" fmla="*/ 2004646 w 3429000"/>
              <a:gd name="connsiteY23" fmla="*/ 1072661 h 1881554"/>
              <a:gd name="connsiteX24" fmla="*/ 2004646 w 3429000"/>
              <a:gd name="connsiteY24" fmla="*/ 1107831 h 1881554"/>
              <a:gd name="connsiteX25" fmla="*/ 2074985 w 3429000"/>
              <a:gd name="connsiteY25" fmla="*/ 1195754 h 1881554"/>
              <a:gd name="connsiteX26" fmla="*/ 1723293 w 3429000"/>
              <a:gd name="connsiteY26" fmla="*/ 1459523 h 1881554"/>
              <a:gd name="connsiteX27" fmla="*/ 1705708 w 3429000"/>
              <a:gd name="connsiteY27" fmla="*/ 1529861 h 1881554"/>
              <a:gd name="connsiteX28" fmla="*/ 1494693 w 3429000"/>
              <a:gd name="connsiteY28" fmla="*/ 1512277 h 1881554"/>
              <a:gd name="connsiteX29" fmla="*/ 1512277 w 3429000"/>
              <a:gd name="connsiteY29" fmla="*/ 1406769 h 1881554"/>
              <a:gd name="connsiteX30" fmla="*/ 1582616 w 3429000"/>
              <a:gd name="connsiteY30" fmla="*/ 1336431 h 1881554"/>
              <a:gd name="connsiteX31" fmla="*/ 1600200 w 3429000"/>
              <a:gd name="connsiteY31" fmla="*/ 1230923 h 1881554"/>
              <a:gd name="connsiteX32" fmla="*/ 1494693 w 3429000"/>
              <a:gd name="connsiteY32" fmla="*/ 1090246 h 1881554"/>
              <a:gd name="connsiteX33" fmla="*/ 1406770 w 3429000"/>
              <a:gd name="connsiteY33" fmla="*/ 1143000 h 1881554"/>
              <a:gd name="connsiteX34" fmla="*/ 1354016 w 3429000"/>
              <a:gd name="connsiteY34" fmla="*/ 1143000 h 1881554"/>
              <a:gd name="connsiteX35" fmla="*/ 1406770 w 3429000"/>
              <a:gd name="connsiteY35" fmla="*/ 984738 h 1881554"/>
              <a:gd name="connsiteX36" fmla="*/ 1318846 w 3429000"/>
              <a:gd name="connsiteY36" fmla="*/ 879231 h 1881554"/>
              <a:gd name="connsiteX37" fmla="*/ 1143000 w 3429000"/>
              <a:gd name="connsiteY37" fmla="*/ 844061 h 1881554"/>
              <a:gd name="connsiteX38" fmla="*/ 1037493 w 3429000"/>
              <a:gd name="connsiteY38" fmla="*/ 1072661 h 1881554"/>
              <a:gd name="connsiteX39" fmla="*/ 1072662 w 3429000"/>
              <a:gd name="connsiteY39" fmla="*/ 1213338 h 1881554"/>
              <a:gd name="connsiteX40" fmla="*/ 1090246 w 3429000"/>
              <a:gd name="connsiteY40" fmla="*/ 1301261 h 1881554"/>
              <a:gd name="connsiteX41" fmla="*/ 1090246 w 3429000"/>
              <a:gd name="connsiteY41" fmla="*/ 1494692 h 1881554"/>
              <a:gd name="connsiteX42" fmla="*/ 984739 w 3429000"/>
              <a:gd name="connsiteY42" fmla="*/ 1600200 h 1881554"/>
              <a:gd name="connsiteX43" fmla="*/ 931985 w 3429000"/>
              <a:gd name="connsiteY43" fmla="*/ 1582615 h 1881554"/>
              <a:gd name="connsiteX44" fmla="*/ 879231 w 3429000"/>
              <a:gd name="connsiteY44" fmla="*/ 1371600 h 1881554"/>
              <a:gd name="connsiteX45" fmla="*/ 914400 w 3429000"/>
              <a:gd name="connsiteY45" fmla="*/ 984738 h 1881554"/>
              <a:gd name="connsiteX46" fmla="*/ 844062 w 3429000"/>
              <a:gd name="connsiteY46" fmla="*/ 1090246 h 1881554"/>
              <a:gd name="connsiteX47" fmla="*/ 931985 w 3429000"/>
              <a:gd name="connsiteY47" fmla="*/ 844061 h 1881554"/>
              <a:gd name="connsiteX48" fmla="*/ 1248508 w 3429000"/>
              <a:gd name="connsiteY48" fmla="*/ 773723 h 1881554"/>
              <a:gd name="connsiteX49" fmla="*/ 1248508 w 3429000"/>
              <a:gd name="connsiteY49" fmla="*/ 773723 h 1881554"/>
              <a:gd name="connsiteX50" fmla="*/ 1195754 w 3429000"/>
              <a:gd name="connsiteY50" fmla="*/ 668215 h 1881554"/>
              <a:gd name="connsiteX51" fmla="*/ 791308 w 3429000"/>
              <a:gd name="connsiteY51" fmla="*/ 720969 h 1881554"/>
              <a:gd name="connsiteX52" fmla="*/ 738554 w 3429000"/>
              <a:gd name="connsiteY52" fmla="*/ 597877 h 1881554"/>
              <a:gd name="connsiteX53" fmla="*/ 650631 w 3429000"/>
              <a:gd name="connsiteY53" fmla="*/ 703385 h 1881554"/>
              <a:gd name="connsiteX54" fmla="*/ 386862 w 3429000"/>
              <a:gd name="connsiteY54" fmla="*/ 720969 h 1881554"/>
              <a:gd name="connsiteX55" fmla="*/ 228600 w 3429000"/>
              <a:gd name="connsiteY55" fmla="*/ 756138 h 1881554"/>
              <a:gd name="connsiteX56" fmla="*/ 527539 w 3429000"/>
              <a:gd name="connsiteY56" fmla="*/ 492369 h 1881554"/>
              <a:gd name="connsiteX57" fmla="*/ 228600 w 3429000"/>
              <a:gd name="connsiteY57" fmla="*/ 492369 h 18815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3429000" h="1881554">
                <a:moveTo>
                  <a:pt x="228600" y="492369"/>
                </a:moveTo>
                <a:lnTo>
                  <a:pt x="0" y="1055077"/>
                </a:lnTo>
                <a:lnTo>
                  <a:pt x="123093" y="1494692"/>
                </a:lnTo>
                <a:lnTo>
                  <a:pt x="545123" y="1828800"/>
                </a:lnTo>
                <a:lnTo>
                  <a:pt x="1406770" y="1881554"/>
                </a:lnTo>
                <a:lnTo>
                  <a:pt x="2426677" y="1723292"/>
                </a:lnTo>
                <a:lnTo>
                  <a:pt x="2672862" y="1617785"/>
                </a:lnTo>
                <a:lnTo>
                  <a:pt x="2795954" y="1705708"/>
                </a:lnTo>
                <a:lnTo>
                  <a:pt x="2831123" y="1301261"/>
                </a:lnTo>
                <a:lnTo>
                  <a:pt x="2919046" y="1178169"/>
                </a:lnTo>
                <a:lnTo>
                  <a:pt x="3235570" y="1019908"/>
                </a:lnTo>
                <a:lnTo>
                  <a:pt x="3094893" y="967154"/>
                </a:lnTo>
                <a:lnTo>
                  <a:pt x="3077308" y="650631"/>
                </a:lnTo>
                <a:lnTo>
                  <a:pt x="3305908" y="527538"/>
                </a:lnTo>
                <a:lnTo>
                  <a:pt x="3429000" y="298938"/>
                </a:lnTo>
                <a:lnTo>
                  <a:pt x="3270739" y="246185"/>
                </a:lnTo>
                <a:lnTo>
                  <a:pt x="3130062" y="0"/>
                </a:lnTo>
                <a:lnTo>
                  <a:pt x="2971800" y="0"/>
                </a:lnTo>
                <a:lnTo>
                  <a:pt x="2919046" y="439615"/>
                </a:lnTo>
                <a:lnTo>
                  <a:pt x="2444262" y="685800"/>
                </a:lnTo>
                <a:lnTo>
                  <a:pt x="2286000" y="826477"/>
                </a:lnTo>
                <a:lnTo>
                  <a:pt x="2373923" y="967154"/>
                </a:lnTo>
                <a:cubicBezTo>
                  <a:pt x="2175347" y="1075468"/>
                  <a:pt x="2180493" y="1146106"/>
                  <a:pt x="2180493" y="1055077"/>
                </a:cubicBezTo>
                <a:lnTo>
                  <a:pt x="2004646" y="1072661"/>
                </a:lnTo>
                <a:lnTo>
                  <a:pt x="2004646" y="1107831"/>
                </a:lnTo>
                <a:cubicBezTo>
                  <a:pt x="2061107" y="1220752"/>
                  <a:pt x="2029596" y="1241141"/>
                  <a:pt x="2074985" y="1195754"/>
                </a:cubicBezTo>
                <a:lnTo>
                  <a:pt x="1723293" y="1459523"/>
                </a:lnTo>
                <a:lnTo>
                  <a:pt x="1705708" y="1529861"/>
                </a:lnTo>
                <a:lnTo>
                  <a:pt x="1494693" y="1512277"/>
                </a:lnTo>
                <a:lnTo>
                  <a:pt x="1512277" y="1406769"/>
                </a:lnTo>
                <a:cubicBezTo>
                  <a:pt x="1587305" y="1350498"/>
                  <a:pt x="1582616" y="1383323"/>
                  <a:pt x="1582616" y="1336431"/>
                </a:cubicBezTo>
                <a:cubicBezTo>
                  <a:pt x="1601350" y="1242760"/>
                  <a:pt x="1600200" y="1278396"/>
                  <a:pt x="1600200" y="1230923"/>
                </a:cubicBezTo>
                <a:lnTo>
                  <a:pt x="1494693" y="1090246"/>
                </a:lnTo>
                <a:lnTo>
                  <a:pt x="1406770" y="1143000"/>
                </a:lnTo>
                <a:lnTo>
                  <a:pt x="1354016" y="1143000"/>
                </a:lnTo>
                <a:lnTo>
                  <a:pt x="1406770" y="984738"/>
                </a:lnTo>
                <a:lnTo>
                  <a:pt x="1318846" y="879231"/>
                </a:lnTo>
                <a:lnTo>
                  <a:pt x="1143000" y="844061"/>
                </a:lnTo>
                <a:lnTo>
                  <a:pt x="1037493" y="1072661"/>
                </a:lnTo>
                <a:cubicBezTo>
                  <a:pt x="1055804" y="1219154"/>
                  <a:pt x="1007820" y="1213338"/>
                  <a:pt x="1072662" y="1213338"/>
                </a:cubicBezTo>
                <a:lnTo>
                  <a:pt x="1090246" y="1301261"/>
                </a:lnTo>
                <a:lnTo>
                  <a:pt x="1090246" y="1494692"/>
                </a:lnTo>
                <a:lnTo>
                  <a:pt x="984739" y="1600200"/>
                </a:lnTo>
                <a:lnTo>
                  <a:pt x="931985" y="1582615"/>
                </a:lnTo>
                <a:lnTo>
                  <a:pt x="879231" y="1371600"/>
                </a:lnTo>
                <a:lnTo>
                  <a:pt x="914400" y="984738"/>
                </a:lnTo>
                <a:cubicBezTo>
                  <a:pt x="840400" y="1077238"/>
                  <a:pt x="844062" y="1035129"/>
                  <a:pt x="844062" y="1090246"/>
                </a:cubicBezTo>
                <a:cubicBezTo>
                  <a:pt x="916838" y="853723"/>
                  <a:pt x="858026" y="918020"/>
                  <a:pt x="931985" y="844061"/>
                </a:cubicBezTo>
                <a:lnTo>
                  <a:pt x="1248508" y="773723"/>
                </a:lnTo>
                <a:lnTo>
                  <a:pt x="1248508" y="773723"/>
                </a:lnTo>
                <a:lnTo>
                  <a:pt x="1195754" y="668215"/>
                </a:lnTo>
                <a:lnTo>
                  <a:pt x="791308" y="720969"/>
                </a:lnTo>
                <a:lnTo>
                  <a:pt x="738554" y="597877"/>
                </a:lnTo>
                <a:lnTo>
                  <a:pt x="650631" y="703385"/>
                </a:lnTo>
                <a:lnTo>
                  <a:pt x="386862" y="720969"/>
                </a:lnTo>
                <a:lnTo>
                  <a:pt x="228600" y="756138"/>
                </a:lnTo>
                <a:lnTo>
                  <a:pt x="527539" y="492369"/>
                </a:lnTo>
                <a:lnTo>
                  <a:pt x="228600" y="492369"/>
                </a:lnTo>
                <a:close/>
              </a:path>
            </a:pathLst>
          </a:custGeom>
          <a:solidFill>
            <a:srgbClr val="FF0000">
              <a:alpha val="72000"/>
            </a:srgbClr>
          </a:solidFill>
          <a:ln>
            <a:solidFill>
              <a:schemeClr val="tx1">
                <a:alpha val="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2058" name="ZoneTexte 9"/>
          <p:cNvSpPr txBox="1">
            <a:spLocks noChangeArrowheads="1"/>
          </p:cNvSpPr>
          <p:nvPr/>
        </p:nvSpPr>
        <p:spPr bwMode="auto">
          <a:xfrm>
            <a:off x="642938" y="357188"/>
            <a:ext cx="624138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fr-FR" altLang="fr-FR" sz="1400" b="1" dirty="0" smtClean="0"/>
              <a:t>Un territoire états-unien dans l’ensemble maîtrisé mais marqué par des inégalités</a:t>
            </a:r>
            <a:endParaRPr lang="fr-FR" altLang="fr-FR" sz="1400" b="1" dirty="0"/>
          </a:p>
        </p:txBody>
      </p:sp>
      <p:cxnSp>
        <p:nvCxnSpPr>
          <p:cNvPr id="21" name="Connecteur droit 20"/>
          <p:cNvCxnSpPr/>
          <p:nvPr/>
        </p:nvCxnSpPr>
        <p:spPr>
          <a:xfrm rot="5400000" flipH="1" flipV="1">
            <a:off x="1786732" y="3455193"/>
            <a:ext cx="25400" cy="258763"/>
          </a:xfrm>
          <a:prstGeom prst="line">
            <a:avLst/>
          </a:prstGeom>
          <a:ln>
            <a:solidFill>
              <a:srgbClr val="69A12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26"/>
          <p:cNvCxnSpPr>
            <a:stCxn id="3" idx="14"/>
          </p:cNvCxnSpPr>
          <p:nvPr/>
        </p:nvCxnSpPr>
        <p:spPr>
          <a:xfrm>
            <a:off x="1846263" y="4202113"/>
            <a:ext cx="225425" cy="127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30"/>
          <p:cNvCxnSpPr/>
          <p:nvPr/>
        </p:nvCxnSpPr>
        <p:spPr>
          <a:xfrm rot="5400000" flipH="1" flipV="1">
            <a:off x="2838450" y="2411413"/>
            <a:ext cx="1588" cy="322262"/>
          </a:xfrm>
          <a:prstGeom prst="line">
            <a:avLst/>
          </a:prstGeom>
          <a:ln>
            <a:solidFill>
              <a:srgbClr val="69A12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32"/>
          <p:cNvCxnSpPr/>
          <p:nvPr/>
        </p:nvCxnSpPr>
        <p:spPr>
          <a:xfrm rot="10800000" flipH="1">
            <a:off x="2740025" y="2928938"/>
            <a:ext cx="403225" cy="23812"/>
          </a:xfrm>
          <a:prstGeom prst="line">
            <a:avLst/>
          </a:prstGeom>
          <a:ln>
            <a:solidFill>
              <a:srgbClr val="69A12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avec flèche 40"/>
          <p:cNvCxnSpPr/>
          <p:nvPr/>
        </p:nvCxnSpPr>
        <p:spPr>
          <a:xfrm rot="5400000" flipH="1" flipV="1">
            <a:off x="8144669" y="1213644"/>
            <a:ext cx="28575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74" name="ZoneTexte 41"/>
          <p:cNvSpPr txBox="1">
            <a:spLocks noChangeArrowheads="1"/>
          </p:cNvSpPr>
          <p:nvPr/>
        </p:nvSpPr>
        <p:spPr bwMode="auto">
          <a:xfrm>
            <a:off x="8143875" y="785813"/>
            <a:ext cx="3508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fr-FR" altLang="fr-FR" dirty="0"/>
              <a:t>N</a:t>
            </a:r>
          </a:p>
        </p:txBody>
      </p:sp>
      <p:sp>
        <p:nvSpPr>
          <p:cNvPr id="52" name="Ellipse 51"/>
          <p:cNvSpPr/>
          <p:nvPr/>
        </p:nvSpPr>
        <p:spPr>
          <a:xfrm>
            <a:off x="1928813" y="4214813"/>
            <a:ext cx="428625" cy="428625"/>
          </a:xfrm>
          <a:prstGeom prst="ellipse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54" name="Ellipse 53"/>
          <p:cNvSpPr/>
          <p:nvPr/>
        </p:nvSpPr>
        <p:spPr>
          <a:xfrm rot="18153112">
            <a:off x="7604919" y="2663032"/>
            <a:ext cx="1524000" cy="53181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 dirty="0"/>
          </a:p>
        </p:txBody>
      </p:sp>
      <p:sp>
        <p:nvSpPr>
          <p:cNvPr id="2120" name="ZoneTexte 132"/>
          <p:cNvSpPr txBox="1">
            <a:spLocks noChangeArrowheads="1"/>
          </p:cNvSpPr>
          <p:nvPr/>
        </p:nvSpPr>
        <p:spPr bwMode="auto">
          <a:xfrm>
            <a:off x="8592487" y="2714620"/>
            <a:ext cx="694421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fr-FR" altLang="fr-FR" sz="1000" dirty="0" smtClean="0"/>
              <a:t>New-York</a:t>
            </a:r>
            <a:endParaRPr lang="fr-FR" altLang="fr-FR" sz="1000" dirty="0"/>
          </a:p>
        </p:txBody>
      </p:sp>
      <p:sp>
        <p:nvSpPr>
          <p:cNvPr id="2121" name="ZoneTexte 133"/>
          <p:cNvSpPr txBox="1">
            <a:spLocks noChangeArrowheads="1"/>
          </p:cNvSpPr>
          <p:nvPr/>
        </p:nvSpPr>
        <p:spPr bwMode="auto">
          <a:xfrm>
            <a:off x="7072313" y="3254375"/>
            <a:ext cx="85725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fr-FR" altLang="fr-FR" sz="1000" u="sng" dirty="0"/>
              <a:t>Washington</a:t>
            </a:r>
          </a:p>
        </p:txBody>
      </p:sp>
      <p:sp>
        <p:nvSpPr>
          <p:cNvPr id="2122" name="ZoneTexte 134"/>
          <p:cNvSpPr txBox="1">
            <a:spLocks noChangeArrowheads="1"/>
          </p:cNvSpPr>
          <p:nvPr/>
        </p:nvSpPr>
        <p:spPr bwMode="auto">
          <a:xfrm>
            <a:off x="7286625" y="3143250"/>
            <a:ext cx="725488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fr-FR" altLang="fr-FR" sz="1000"/>
              <a:t>Baltimore</a:t>
            </a:r>
          </a:p>
        </p:txBody>
      </p:sp>
      <p:sp>
        <p:nvSpPr>
          <p:cNvPr id="2123" name="ZoneTexte 135"/>
          <p:cNvSpPr txBox="1">
            <a:spLocks noChangeArrowheads="1"/>
          </p:cNvSpPr>
          <p:nvPr/>
        </p:nvSpPr>
        <p:spPr bwMode="auto">
          <a:xfrm>
            <a:off x="7407275" y="2968625"/>
            <a:ext cx="87947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fr-FR" altLang="fr-FR" sz="1000"/>
              <a:t>Philadelphie</a:t>
            </a:r>
          </a:p>
        </p:txBody>
      </p:sp>
      <p:sp>
        <p:nvSpPr>
          <p:cNvPr id="162" name="Ellipse 161"/>
          <p:cNvSpPr/>
          <p:nvPr/>
        </p:nvSpPr>
        <p:spPr>
          <a:xfrm>
            <a:off x="5572125" y="5286375"/>
            <a:ext cx="142875" cy="1428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164" name="Ellipse 163"/>
          <p:cNvSpPr/>
          <p:nvPr/>
        </p:nvSpPr>
        <p:spPr>
          <a:xfrm>
            <a:off x="5357813" y="4786313"/>
            <a:ext cx="142875" cy="1428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165" name="Ellipse 164"/>
          <p:cNvSpPr/>
          <p:nvPr/>
        </p:nvSpPr>
        <p:spPr>
          <a:xfrm>
            <a:off x="4143375" y="3571875"/>
            <a:ext cx="142875" cy="1428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166" name="Ellipse 165"/>
          <p:cNvSpPr/>
          <p:nvPr/>
        </p:nvSpPr>
        <p:spPr>
          <a:xfrm>
            <a:off x="3000375" y="4572000"/>
            <a:ext cx="142875" cy="1428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167" name="Ellipse 166"/>
          <p:cNvSpPr/>
          <p:nvPr/>
        </p:nvSpPr>
        <p:spPr>
          <a:xfrm>
            <a:off x="1643063" y="3500438"/>
            <a:ext cx="142875" cy="1428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168" name="Ellipse 167"/>
          <p:cNvSpPr/>
          <p:nvPr/>
        </p:nvSpPr>
        <p:spPr>
          <a:xfrm>
            <a:off x="2143125" y="1785938"/>
            <a:ext cx="142875" cy="1428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169" name="Ellipse 168"/>
          <p:cNvSpPr/>
          <p:nvPr/>
        </p:nvSpPr>
        <p:spPr>
          <a:xfrm>
            <a:off x="8001000" y="3357563"/>
            <a:ext cx="142875" cy="1428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170" name="Ellipse 169"/>
          <p:cNvSpPr/>
          <p:nvPr/>
        </p:nvSpPr>
        <p:spPr>
          <a:xfrm>
            <a:off x="8072438" y="3214688"/>
            <a:ext cx="142875" cy="1428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171" name="Ellipse 170"/>
          <p:cNvSpPr/>
          <p:nvPr/>
        </p:nvSpPr>
        <p:spPr>
          <a:xfrm>
            <a:off x="8643938" y="2357438"/>
            <a:ext cx="142875" cy="1428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172" name="Ellipse 171"/>
          <p:cNvSpPr/>
          <p:nvPr/>
        </p:nvSpPr>
        <p:spPr>
          <a:xfrm>
            <a:off x="7000875" y="2786063"/>
            <a:ext cx="142875" cy="14287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175" name="Rectangle 174"/>
          <p:cNvSpPr/>
          <p:nvPr/>
        </p:nvSpPr>
        <p:spPr>
          <a:xfrm>
            <a:off x="1714500" y="3643313"/>
            <a:ext cx="142875" cy="142875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176" name="Rectangle 175"/>
          <p:cNvSpPr/>
          <p:nvPr/>
        </p:nvSpPr>
        <p:spPr>
          <a:xfrm>
            <a:off x="4286250" y="3571875"/>
            <a:ext cx="142875" cy="142875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178" name="Ellipse 177"/>
          <p:cNvSpPr/>
          <p:nvPr/>
        </p:nvSpPr>
        <p:spPr>
          <a:xfrm>
            <a:off x="8072438" y="5643563"/>
            <a:ext cx="142875" cy="1428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2152" name="ZoneTexte 178"/>
          <p:cNvSpPr txBox="1">
            <a:spLocks noChangeArrowheads="1"/>
          </p:cNvSpPr>
          <p:nvPr/>
        </p:nvSpPr>
        <p:spPr bwMode="auto">
          <a:xfrm>
            <a:off x="8643938" y="2071688"/>
            <a:ext cx="58102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fr-FR" altLang="fr-FR" sz="1000"/>
              <a:t>Boston</a:t>
            </a:r>
          </a:p>
        </p:txBody>
      </p:sp>
      <p:sp>
        <p:nvSpPr>
          <p:cNvPr id="2153" name="ZoneTexte 179"/>
          <p:cNvSpPr txBox="1">
            <a:spLocks noChangeArrowheads="1"/>
          </p:cNvSpPr>
          <p:nvPr/>
        </p:nvSpPr>
        <p:spPr bwMode="auto">
          <a:xfrm>
            <a:off x="6205538" y="3182938"/>
            <a:ext cx="652462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fr-FR" altLang="fr-FR" sz="1000"/>
              <a:t>Chicago</a:t>
            </a:r>
          </a:p>
        </p:txBody>
      </p:sp>
      <p:sp>
        <p:nvSpPr>
          <p:cNvPr id="181" name="Rectangle 180"/>
          <p:cNvSpPr/>
          <p:nvPr/>
        </p:nvSpPr>
        <p:spPr>
          <a:xfrm>
            <a:off x="7286625" y="4214813"/>
            <a:ext cx="142875" cy="142875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182" name="Rectangle 181"/>
          <p:cNvSpPr/>
          <p:nvPr/>
        </p:nvSpPr>
        <p:spPr>
          <a:xfrm>
            <a:off x="7929563" y="5500688"/>
            <a:ext cx="142875" cy="142875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2156" name="ZoneTexte 182"/>
          <p:cNvSpPr txBox="1">
            <a:spLocks noChangeArrowheads="1"/>
          </p:cNvSpPr>
          <p:nvPr/>
        </p:nvSpPr>
        <p:spPr bwMode="auto">
          <a:xfrm>
            <a:off x="6572250" y="2897188"/>
            <a:ext cx="56197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fr-FR" altLang="fr-FR" sz="1000"/>
              <a:t>Détroit</a:t>
            </a:r>
          </a:p>
        </p:txBody>
      </p:sp>
      <p:sp>
        <p:nvSpPr>
          <p:cNvPr id="2157" name="ZoneTexte 183"/>
          <p:cNvSpPr txBox="1">
            <a:spLocks noChangeArrowheads="1"/>
          </p:cNvSpPr>
          <p:nvPr/>
        </p:nvSpPr>
        <p:spPr bwMode="auto">
          <a:xfrm>
            <a:off x="8062913" y="5754688"/>
            <a:ext cx="52705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fr-FR" altLang="fr-FR" sz="1000"/>
              <a:t>Miami</a:t>
            </a:r>
          </a:p>
        </p:txBody>
      </p:sp>
      <p:sp>
        <p:nvSpPr>
          <p:cNvPr id="2158" name="ZoneTexte 184"/>
          <p:cNvSpPr txBox="1">
            <a:spLocks noChangeArrowheads="1"/>
          </p:cNvSpPr>
          <p:nvPr/>
        </p:nvSpPr>
        <p:spPr bwMode="auto">
          <a:xfrm>
            <a:off x="6777038" y="4040188"/>
            <a:ext cx="58102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fr-FR" altLang="fr-FR" sz="1000"/>
              <a:t>Atlanta</a:t>
            </a:r>
          </a:p>
        </p:txBody>
      </p:sp>
      <p:sp>
        <p:nvSpPr>
          <p:cNvPr id="2159" name="ZoneTexte 185"/>
          <p:cNvSpPr txBox="1">
            <a:spLocks noChangeArrowheads="1"/>
          </p:cNvSpPr>
          <p:nvPr/>
        </p:nvSpPr>
        <p:spPr bwMode="auto">
          <a:xfrm>
            <a:off x="5500688" y="4643438"/>
            <a:ext cx="53975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fr-FR" altLang="fr-FR" sz="1000"/>
              <a:t>Dallas</a:t>
            </a:r>
          </a:p>
        </p:txBody>
      </p:sp>
      <p:sp>
        <p:nvSpPr>
          <p:cNvPr id="2160" name="ZoneTexte 186"/>
          <p:cNvSpPr txBox="1">
            <a:spLocks noChangeArrowheads="1"/>
          </p:cNvSpPr>
          <p:nvPr/>
        </p:nvSpPr>
        <p:spPr bwMode="auto">
          <a:xfrm>
            <a:off x="5634038" y="5143500"/>
            <a:ext cx="658812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fr-FR" altLang="fr-FR" sz="1000"/>
              <a:t>Houston</a:t>
            </a:r>
          </a:p>
        </p:txBody>
      </p:sp>
      <p:sp>
        <p:nvSpPr>
          <p:cNvPr id="2161" name="ZoneTexte 187"/>
          <p:cNvSpPr txBox="1">
            <a:spLocks noChangeArrowheads="1"/>
          </p:cNvSpPr>
          <p:nvPr/>
        </p:nvSpPr>
        <p:spPr bwMode="auto">
          <a:xfrm>
            <a:off x="3071813" y="4468813"/>
            <a:ext cx="64452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fr-FR" altLang="fr-FR" sz="1000"/>
              <a:t>Phoenix</a:t>
            </a:r>
          </a:p>
        </p:txBody>
      </p:sp>
      <p:sp>
        <p:nvSpPr>
          <p:cNvPr id="2162" name="ZoneTexte 188"/>
          <p:cNvSpPr txBox="1">
            <a:spLocks noChangeArrowheads="1"/>
          </p:cNvSpPr>
          <p:nvPr/>
        </p:nvSpPr>
        <p:spPr bwMode="auto">
          <a:xfrm>
            <a:off x="4000500" y="3683000"/>
            <a:ext cx="59690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fr-FR" altLang="fr-FR" sz="1000"/>
              <a:t>Denver</a:t>
            </a:r>
          </a:p>
        </p:txBody>
      </p:sp>
      <p:sp>
        <p:nvSpPr>
          <p:cNvPr id="2163" name="ZoneTexte 189"/>
          <p:cNvSpPr txBox="1">
            <a:spLocks noChangeArrowheads="1"/>
          </p:cNvSpPr>
          <p:nvPr/>
        </p:nvSpPr>
        <p:spPr bwMode="auto">
          <a:xfrm>
            <a:off x="1357313" y="3254375"/>
            <a:ext cx="100012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fr-FR" altLang="fr-FR" sz="1000" dirty="0"/>
              <a:t>San Francisco</a:t>
            </a:r>
          </a:p>
        </p:txBody>
      </p:sp>
      <p:sp>
        <p:nvSpPr>
          <p:cNvPr id="2164" name="ZoneTexte 190"/>
          <p:cNvSpPr txBox="1">
            <a:spLocks noChangeArrowheads="1"/>
          </p:cNvSpPr>
          <p:nvPr/>
        </p:nvSpPr>
        <p:spPr bwMode="auto">
          <a:xfrm>
            <a:off x="2214563" y="1785938"/>
            <a:ext cx="58102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fr-FR" altLang="fr-FR" sz="1000"/>
              <a:t>Seattle</a:t>
            </a:r>
          </a:p>
        </p:txBody>
      </p:sp>
      <p:sp>
        <p:nvSpPr>
          <p:cNvPr id="2165" name="ZoneTexte 191"/>
          <p:cNvSpPr txBox="1">
            <a:spLocks noChangeArrowheads="1"/>
          </p:cNvSpPr>
          <p:nvPr/>
        </p:nvSpPr>
        <p:spPr bwMode="auto">
          <a:xfrm>
            <a:off x="4500563" y="1000125"/>
            <a:ext cx="10175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fr-FR" altLang="fr-FR" b="1"/>
              <a:t>Canada</a:t>
            </a:r>
          </a:p>
        </p:txBody>
      </p:sp>
      <p:sp>
        <p:nvSpPr>
          <p:cNvPr id="2166" name="ZoneTexte 192"/>
          <p:cNvSpPr txBox="1">
            <a:spLocks noChangeArrowheads="1"/>
          </p:cNvSpPr>
          <p:nvPr/>
        </p:nvSpPr>
        <p:spPr bwMode="auto">
          <a:xfrm>
            <a:off x="3786188" y="5857875"/>
            <a:ext cx="11080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fr-FR" altLang="fr-FR" b="1"/>
              <a:t>Mexique</a:t>
            </a:r>
          </a:p>
        </p:txBody>
      </p:sp>
      <p:sp>
        <p:nvSpPr>
          <p:cNvPr id="2167" name="ZoneTexte 193"/>
          <p:cNvSpPr txBox="1">
            <a:spLocks noChangeArrowheads="1"/>
          </p:cNvSpPr>
          <p:nvPr/>
        </p:nvSpPr>
        <p:spPr bwMode="auto">
          <a:xfrm>
            <a:off x="4643438" y="3286125"/>
            <a:ext cx="13255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fr-FR" altLang="fr-FR" b="1"/>
              <a:t>Etats-Unis</a:t>
            </a:r>
          </a:p>
        </p:txBody>
      </p:sp>
      <p:sp>
        <p:nvSpPr>
          <p:cNvPr id="197" name="Flèche vers le bas 196"/>
          <p:cNvSpPr/>
          <p:nvPr/>
        </p:nvSpPr>
        <p:spPr>
          <a:xfrm rot="2054357">
            <a:off x="5706039" y="3264878"/>
            <a:ext cx="141614" cy="1533525"/>
          </a:xfrm>
          <a:prstGeom prst="downArrow">
            <a:avLst/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198" name="Flèche vers le bas 197"/>
          <p:cNvSpPr/>
          <p:nvPr/>
        </p:nvSpPr>
        <p:spPr>
          <a:xfrm>
            <a:off x="7500939" y="3500438"/>
            <a:ext cx="142896" cy="1323975"/>
          </a:xfrm>
          <a:prstGeom prst="downArrow">
            <a:avLst/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201" name="Flèche vers le bas 200"/>
          <p:cNvSpPr/>
          <p:nvPr/>
        </p:nvSpPr>
        <p:spPr>
          <a:xfrm rot="14842827">
            <a:off x="2690078" y="3436453"/>
            <a:ext cx="121378" cy="954565"/>
          </a:xfrm>
          <a:prstGeom prst="downArrow">
            <a:avLst/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203" name="Rectangle 202"/>
          <p:cNvSpPr/>
          <p:nvPr/>
        </p:nvSpPr>
        <p:spPr>
          <a:xfrm>
            <a:off x="2214563" y="4643438"/>
            <a:ext cx="142875" cy="1428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204" name="Rectangle 203"/>
          <p:cNvSpPr/>
          <p:nvPr/>
        </p:nvSpPr>
        <p:spPr>
          <a:xfrm>
            <a:off x="3714750" y="5072063"/>
            <a:ext cx="142875" cy="1428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205" name="Rectangle 204"/>
          <p:cNvSpPr/>
          <p:nvPr/>
        </p:nvSpPr>
        <p:spPr>
          <a:xfrm>
            <a:off x="4786313" y="5786438"/>
            <a:ext cx="142875" cy="1428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206" name="Rectangle 205"/>
          <p:cNvSpPr/>
          <p:nvPr/>
        </p:nvSpPr>
        <p:spPr>
          <a:xfrm>
            <a:off x="5143500" y="6143625"/>
            <a:ext cx="142875" cy="1428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2186" name="ZoneTexte 215"/>
          <p:cNvSpPr txBox="1">
            <a:spLocks noChangeArrowheads="1"/>
          </p:cNvSpPr>
          <p:nvPr/>
        </p:nvSpPr>
        <p:spPr bwMode="auto">
          <a:xfrm>
            <a:off x="1857356" y="3643314"/>
            <a:ext cx="85725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fr-FR" altLang="fr-FR" sz="800"/>
              <a:t>Silicon Valley</a:t>
            </a:r>
          </a:p>
        </p:txBody>
      </p:sp>
      <p:sp>
        <p:nvSpPr>
          <p:cNvPr id="2187" name="ZoneTexte 216"/>
          <p:cNvSpPr txBox="1">
            <a:spLocks noChangeArrowheads="1"/>
          </p:cNvSpPr>
          <p:nvPr/>
        </p:nvSpPr>
        <p:spPr bwMode="auto">
          <a:xfrm>
            <a:off x="4000496" y="3357562"/>
            <a:ext cx="928688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fr-FR" altLang="fr-FR" sz="800" dirty="0" err="1"/>
              <a:t>Silicon</a:t>
            </a:r>
            <a:r>
              <a:rPr lang="fr-FR" altLang="fr-FR" sz="800" dirty="0"/>
              <a:t> </a:t>
            </a:r>
            <a:r>
              <a:rPr lang="fr-FR" altLang="fr-FR" sz="800" dirty="0" err="1"/>
              <a:t>Moutain</a:t>
            </a:r>
            <a:endParaRPr lang="fr-FR" altLang="fr-FR" sz="800" dirty="0"/>
          </a:p>
        </p:txBody>
      </p:sp>
      <p:sp>
        <p:nvSpPr>
          <p:cNvPr id="237" name="Rectangle 236"/>
          <p:cNvSpPr/>
          <p:nvPr/>
        </p:nvSpPr>
        <p:spPr>
          <a:xfrm>
            <a:off x="4572000" y="2214563"/>
            <a:ext cx="142875" cy="271462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238" name="Flèche gauche 237"/>
          <p:cNvSpPr/>
          <p:nvPr/>
        </p:nvSpPr>
        <p:spPr>
          <a:xfrm>
            <a:off x="4357688" y="2214563"/>
            <a:ext cx="142875" cy="142875"/>
          </a:xfrm>
          <a:prstGeom prst="leftArrow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239" name="Flèche gauche 238"/>
          <p:cNvSpPr/>
          <p:nvPr/>
        </p:nvSpPr>
        <p:spPr>
          <a:xfrm>
            <a:off x="4357688" y="2428875"/>
            <a:ext cx="142875" cy="142875"/>
          </a:xfrm>
          <a:prstGeom prst="leftArrow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240" name="Flèche gauche 239"/>
          <p:cNvSpPr/>
          <p:nvPr/>
        </p:nvSpPr>
        <p:spPr>
          <a:xfrm>
            <a:off x="4357688" y="2643188"/>
            <a:ext cx="142875" cy="142875"/>
          </a:xfrm>
          <a:prstGeom prst="leftArrow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241" name="Flèche gauche 240"/>
          <p:cNvSpPr/>
          <p:nvPr/>
        </p:nvSpPr>
        <p:spPr>
          <a:xfrm>
            <a:off x="4357688" y="2857500"/>
            <a:ext cx="142875" cy="142875"/>
          </a:xfrm>
          <a:prstGeom prst="leftArrow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242" name="Flèche gauche 241"/>
          <p:cNvSpPr/>
          <p:nvPr/>
        </p:nvSpPr>
        <p:spPr>
          <a:xfrm>
            <a:off x="4357688" y="3214688"/>
            <a:ext cx="142875" cy="142875"/>
          </a:xfrm>
          <a:prstGeom prst="leftArrow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243" name="Flèche gauche 242"/>
          <p:cNvSpPr/>
          <p:nvPr/>
        </p:nvSpPr>
        <p:spPr>
          <a:xfrm>
            <a:off x="4357688" y="3929063"/>
            <a:ext cx="142875" cy="142875"/>
          </a:xfrm>
          <a:prstGeom prst="leftArrow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244" name="Flèche gauche 243"/>
          <p:cNvSpPr/>
          <p:nvPr/>
        </p:nvSpPr>
        <p:spPr>
          <a:xfrm>
            <a:off x="4357688" y="4143375"/>
            <a:ext cx="142875" cy="142875"/>
          </a:xfrm>
          <a:prstGeom prst="leftArrow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245" name="Flèche gauche 244"/>
          <p:cNvSpPr/>
          <p:nvPr/>
        </p:nvSpPr>
        <p:spPr>
          <a:xfrm>
            <a:off x="4357688" y="4357688"/>
            <a:ext cx="142875" cy="142875"/>
          </a:xfrm>
          <a:prstGeom prst="leftArrow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246" name="Flèche gauche 245"/>
          <p:cNvSpPr/>
          <p:nvPr/>
        </p:nvSpPr>
        <p:spPr>
          <a:xfrm>
            <a:off x="4357688" y="4572000"/>
            <a:ext cx="142875" cy="142875"/>
          </a:xfrm>
          <a:prstGeom prst="leftArrow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247" name="Flèche gauche 246"/>
          <p:cNvSpPr/>
          <p:nvPr/>
        </p:nvSpPr>
        <p:spPr>
          <a:xfrm>
            <a:off x="4357688" y="4786313"/>
            <a:ext cx="142875" cy="142875"/>
          </a:xfrm>
          <a:prstGeom prst="leftArrow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2201" name="ZoneTexte 247"/>
          <p:cNvSpPr txBox="1">
            <a:spLocks noChangeArrowheads="1"/>
          </p:cNvSpPr>
          <p:nvPr/>
        </p:nvSpPr>
        <p:spPr bwMode="auto">
          <a:xfrm>
            <a:off x="2071688" y="1928813"/>
            <a:ext cx="11366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fr-FR" altLang="fr-FR" sz="1200" b="1"/>
              <a:t>Puget Sound</a:t>
            </a:r>
          </a:p>
        </p:txBody>
      </p:sp>
      <p:sp>
        <p:nvSpPr>
          <p:cNvPr id="2202" name="ZoneTexte 248"/>
          <p:cNvSpPr txBox="1">
            <a:spLocks noChangeArrowheads="1"/>
          </p:cNvSpPr>
          <p:nvPr/>
        </p:nvSpPr>
        <p:spPr bwMode="auto">
          <a:xfrm>
            <a:off x="1785938" y="4010031"/>
            <a:ext cx="8953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fr-FR" altLang="fr-FR" sz="1200" b="1"/>
              <a:t>Californie</a:t>
            </a:r>
          </a:p>
        </p:txBody>
      </p:sp>
      <p:sp>
        <p:nvSpPr>
          <p:cNvPr id="2203" name="ZoneTexte 249"/>
          <p:cNvSpPr txBox="1">
            <a:spLocks noChangeArrowheads="1"/>
          </p:cNvSpPr>
          <p:nvPr/>
        </p:nvSpPr>
        <p:spPr bwMode="auto">
          <a:xfrm>
            <a:off x="4929188" y="4929188"/>
            <a:ext cx="608012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fr-FR" altLang="fr-FR" sz="1200" b="1"/>
              <a:t>Texas</a:t>
            </a:r>
          </a:p>
        </p:txBody>
      </p:sp>
      <p:sp>
        <p:nvSpPr>
          <p:cNvPr id="2204" name="ZoneTexte 250"/>
          <p:cNvSpPr txBox="1">
            <a:spLocks noChangeArrowheads="1"/>
          </p:cNvSpPr>
          <p:nvPr/>
        </p:nvSpPr>
        <p:spPr bwMode="auto">
          <a:xfrm>
            <a:off x="6500813" y="2214563"/>
            <a:ext cx="1065212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fr-FR" altLang="fr-FR" sz="1200" b="1" dirty="0"/>
              <a:t>Grands lacs</a:t>
            </a:r>
          </a:p>
        </p:txBody>
      </p:sp>
      <p:sp>
        <p:nvSpPr>
          <p:cNvPr id="2205" name="ZoneTexte 251"/>
          <p:cNvSpPr txBox="1">
            <a:spLocks noChangeArrowheads="1"/>
          </p:cNvSpPr>
          <p:nvPr/>
        </p:nvSpPr>
        <p:spPr bwMode="auto">
          <a:xfrm>
            <a:off x="7445375" y="5000625"/>
            <a:ext cx="6985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fr-FR" altLang="fr-FR" sz="1200" b="1"/>
              <a:t>Floride</a:t>
            </a:r>
          </a:p>
        </p:txBody>
      </p:sp>
      <p:sp>
        <p:nvSpPr>
          <p:cNvPr id="2207" name="ZoneTexte 253"/>
          <p:cNvSpPr txBox="1">
            <a:spLocks noChangeArrowheads="1"/>
          </p:cNvSpPr>
          <p:nvPr/>
        </p:nvSpPr>
        <p:spPr bwMode="auto">
          <a:xfrm>
            <a:off x="4714875" y="3152775"/>
            <a:ext cx="138271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fr-FR" altLang="fr-FR" sz="1200" b="1"/>
              <a:t>Grandes plaines</a:t>
            </a:r>
          </a:p>
        </p:txBody>
      </p:sp>
      <p:sp>
        <p:nvSpPr>
          <p:cNvPr id="2208" name="ZoneTexte 102"/>
          <p:cNvSpPr txBox="1">
            <a:spLocks noChangeArrowheads="1"/>
          </p:cNvSpPr>
          <p:nvPr/>
        </p:nvSpPr>
        <p:spPr bwMode="auto">
          <a:xfrm>
            <a:off x="7240588" y="6550025"/>
            <a:ext cx="190341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fr-FR" altLang="fr-FR" sz="1400">
                <a:latin typeface="Calibri" pitchFamily="34" charset="0"/>
              </a:rPr>
              <a:t>Auteur : Manuel Nérée </a:t>
            </a:r>
          </a:p>
        </p:txBody>
      </p:sp>
      <p:sp>
        <p:nvSpPr>
          <p:cNvPr id="174" name="Ellipse 173"/>
          <p:cNvSpPr/>
          <p:nvPr/>
        </p:nvSpPr>
        <p:spPr>
          <a:xfrm>
            <a:off x="8224838" y="3071813"/>
            <a:ext cx="142875" cy="1428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cxnSp>
        <p:nvCxnSpPr>
          <p:cNvPr id="188" name="Connecteur droit 187"/>
          <p:cNvCxnSpPr/>
          <p:nvPr/>
        </p:nvCxnSpPr>
        <p:spPr>
          <a:xfrm>
            <a:off x="4427538" y="1895475"/>
            <a:ext cx="30162" cy="331788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0" name="Flèche vers le haut 249"/>
          <p:cNvSpPr/>
          <p:nvPr/>
        </p:nvSpPr>
        <p:spPr>
          <a:xfrm>
            <a:off x="4572014" y="5286388"/>
            <a:ext cx="142862" cy="357187"/>
          </a:xfrm>
          <a:prstGeom prst="upArrow">
            <a:avLst/>
          </a:prstGeom>
          <a:solidFill>
            <a:srgbClr val="00B05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251" name="Flèche vers le haut 250"/>
          <p:cNvSpPr/>
          <p:nvPr/>
        </p:nvSpPr>
        <p:spPr>
          <a:xfrm>
            <a:off x="5572146" y="5929333"/>
            <a:ext cx="142862" cy="357187"/>
          </a:xfrm>
          <a:prstGeom prst="upArrow">
            <a:avLst/>
          </a:prstGeom>
          <a:solidFill>
            <a:srgbClr val="00B05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252" name="Ellipse 251"/>
          <p:cNvSpPr/>
          <p:nvPr/>
        </p:nvSpPr>
        <p:spPr>
          <a:xfrm>
            <a:off x="6500827" y="3071811"/>
            <a:ext cx="142875" cy="1428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cxnSp>
        <p:nvCxnSpPr>
          <p:cNvPr id="254" name="Connecteur droit 253"/>
          <p:cNvCxnSpPr/>
          <p:nvPr/>
        </p:nvCxnSpPr>
        <p:spPr>
          <a:xfrm>
            <a:off x="10787106" y="4572008"/>
            <a:ext cx="9144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5" name="Ellipse 254"/>
          <p:cNvSpPr/>
          <p:nvPr/>
        </p:nvSpPr>
        <p:spPr>
          <a:xfrm>
            <a:off x="7143768" y="4357694"/>
            <a:ext cx="142875" cy="1428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cxnSp>
        <p:nvCxnSpPr>
          <p:cNvPr id="257" name="Connecteur droit 256"/>
          <p:cNvCxnSpPr>
            <a:stCxn id="252" idx="4"/>
            <a:endCxn id="255" idx="1"/>
          </p:cNvCxnSpPr>
          <p:nvPr/>
        </p:nvCxnSpPr>
        <p:spPr>
          <a:xfrm rot="16200000" flipH="1">
            <a:off x="6286512" y="3500438"/>
            <a:ext cx="1163932" cy="59242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9" name="Connecteur droit 258"/>
          <p:cNvCxnSpPr>
            <a:stCxn id="255" idx="4"/>
          </p:cNvCxnSpPr>
          <p:nvPr/>
        </p:nvCxnSpPr>
        <p:spPr>
          <a:xfrm rot="16200000" flipH="1">
            <a:off x="7072330" y="4643445"/>
            <a:ext cx="1214447" cy="92869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5" name="Connecteur droit 264"/>
          <p:cNvCxnSpPr/>
          <p:nvPr/>
        </p:nvCxnSpPr>
        <p:spPr>
          <a:xfrm rot="5400000" flipH="1" flipV="1">
            <a:off x="7107726" y="3536480"/>
            <a:ext cx="929340" cy="85725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7" name="Connecteur droit 266"/>
          <p:cNvCxnSpPr/>
          <p:nvPr/>
        </p:nvCxnSpPr>
        <p:spPr>
          <a:xfrm rot="10800000" flipV="1">
            <a:off x="5357818" y="4429132"/>
            <a:ext cx="1785955" cy="42861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9" name="Forme libre 268"/>
          <p:cNvSpPr/>
          <p:nvPr/>
        </p:nvSpPr>
        <p:spPr>
          <a:xfrm>
            <a:off x="2362200" y="4486275"/>
            <a:ext cx="2990850" cy="514350"/>
          </a:xfrm>
          <a:custGeom>
            <a:avLst/>
            <a:gdLst>
              <a:gd name="connsiteX0" fmla="*/ 2990850 w 2990850"/>
              <a:gd name="connsiteY0" fmla="*/ 400050 h 514350"/>
              <a:gd name="connsiteX1" fmla="*/ 1666875 w 2990850"/>
              <a:gd name="connsiteY1" fmla="*/ 485775 h 514350"/>
              <a:gd name="connsiteX2" fmla="*/ 733425 w 2990850"/>
              <a:gd name="connsiteY2" fmla="*/ 228600 h 514350"/>
              <a:gd name="connsiteX3" fmla="*/ 0 w 2990850"/>
              <a:gd name="connsiteY3" fmla="*/ 0 h 514350"/>
              <a:gd name="connsiteX4" fmla="*/ 0 w 2990850"/>
              <a:gd name="connsiteY4" fmla="*/ 0 h 514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90850" h="514350">
                <a:moveTo>
                  <a:pt x="2990850" y="400050"/>
                </a:moveTo>
                <a:cubicBezTo>
                  <a:pt x="2516981" y="457200"/>
                  <a:pt x="2043113" y="514350"/>
                  <a:pt x="1666875" y="485775"/>
                </a:cubicBezTo>
                <a:cubicBezTo>
                  <a:pt x="1290638" y="457200"/>
                  <a:pt x="1011237" y="309562"/>
                  <a:pt x="733425" y="228600"/>
                </a:cubicBezTo>
                <a:cubicBezTo>
                  <a:pt x="455613" y="147638"/>
                  <a:pt x="0" y="0"/>
                  <a:pt x="0" y="0"/>
                </a:cubicBezTo>
                <a:lnTo>
                  <a:pt x="0" y="0"/>
                </a:lnTo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73" name="Connecteur droit 272"/>
          <p:cNvCxnSpPr>
            <a:stCxn id="252" idx="4"/>
          </p:cNvCxnSpPr>
          <p:nvPr/>
        </p:nvCxnSpPr>
        <p:spPr>
          <a:xfrm rot="5400000">
            <a:off x="6215075" y="3286124"/>
            <a:ext cx="428628" cy="28575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5" name="Connecteur droit 274"/>
          <p:cNvCxnSpPr>
            <a:endCxn id="165" idx="5"/>
          </p:cNvCxnSpPr>
          <p:nvPr/>
        </p:nvCxnSpPr>
        <p:spPr>
          <a:xfrm rot="10800000" flipV="1">
            <a:off x="4265326" y="3643314"/>
            <a:ext cx="2021186" cy="5051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6" name="Forme libre 275"/>
          <p:cNvSpPr/>
          <p:nvPr/>
        </p:nvSpPr>
        <p:spPr>
          <a:xfrm>
            <a:off x="3429000" y="3390900"/>
            <a:ext cx="723900" cy="247650"/>
          </a:xfrm>
          <a:custGeom>
            <a:avLst/>
            <a:gdLst>
              <a:gd name="connsiteX0" fmla="*/ 723900 w 723900"/>
              <a:gd name="connsiteY0" fmla="*/ 247650 h 247650"/>
              <a:gd name="connsiteX1" fmla="*/ 533400 w 723900"/>
              <a:gd name="connsiteY1" fmla="*/ 19050 h 247650"/>
              <a:gd name="connsiteX2" fmla="*/ 0 w 723900"/>
              <a:gd name="connsiteY2" fmla="*/ 133350 h 247650"/>
              <a:gd name="connsiteX3" fmla="*/ 0 w 723900"/>
              <a:gd name="connsiteY3" fmla="*/ 133350 h 247650"/>
              <a:gd name="connsiteX4" fmla="*/ 0 w 723900"/>
              <a:gd name="connsiteY4" fmla="*/ 133350 h 247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3900" h="247650">
                <a:moveTo>
                  <a:pt x="723900" y="247650"/>
                </a:moveTo>
                <a:cubicBezTo>
                  <a:pt x="688975" y="142875"/>
                  <a:pt x="654050" y="38100"/>
                  <a:pt x="533400" y="19050"/>
                </a:cubicBezTo>
                <a:cubicBezTo>
                  <a:pt x="412750" y="0"/>
                  <a:pt x="0" y="133350"/>
                  <a:pt x="0" y="133350"/>
                </a:cubicBezTo>
                <a:lnTo>
                  <a:pt x="0" y="133350"/>
                </a:lnTo>
                <a:lnTo>
                  <a:pt x="0" y="133350"/>
                </a:lnTo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7" name="Forme libre 276"/>
          <p:cNvSpPr/>
          <p:nvPr/>
        </p:nvSpPr>
        <p:spPr>
          <a:xfrm>
            <a:off x="1635125" y="3498850"/>
            <a:ext cx="1793875" cy="85725"/>
          </a:xfrm>
          <a:custGeom>
            <a:avLst/>
            <a:gdLst>
              <a:gd name="connsiteX0" fmla="*/ 1793875 w 1793875"/>
              <a:gd name="connsiteY0" fmla="*/ 34925 h 85725"/>
              <a:gd name="connsiteX1" fmla="*/ 955675 w 1793875"/>
              <a:gd name="connsiteY1" fmla="*/ 6350 h 85725"/>
              <a:gd name="connsiteX2" fmla="*/ 136525 w 1793875"/>
              <a:gd name="connsiteY2" fmla="*/ 73025 h 85725"/>
              <a:gd name="connsiteX3" fmla="*/ 136525 w 1793875"/>
              <a:gd name="connsiteY3" fmla="*/ 82550 h 85725"/>
              <a:gd name="connsiteX4" fmla="*/ 136525 w 1793875"/>
              <a:gd name="connsiteY4" fmla="*/ 82550 h 85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93875" h="85725">
                <a:moveTo>
                  <a:pt x="1793875" y="34925"/>
                </a:moveTo>
                <a:cubicBezTo>
                  <a:pt x="1512887" y="17462"/>
                  <a:pt x="1231900" y="0"/>
                  <a:pt x="955675" y="6350"/>
                </a:cubicBezTo>
                <a:cubicBezTo>
                  <a:pt x="679450" y="12700"/>
                  <a:pt x="273050" y="60325"/>
                  <a:pt x="136525" y="73025"/>
                </a:cubicBezTo>
                <a:cubicBezTo>
                  <a:pt x="0" y="85725"/>
                  <a:pt x="136525" y="82550"/>
                  <a:pt x="136525" y="82550"/>
                </a:cubicBezTo>
                <a:lnTo>
                  <a:pt x="136525" y="82550"/>
                </a:lnTo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79" name="Connecteur droit 278"/>
          <p:cNvCxnSpPr/>
          <p:nvPr/>
        </p:nvCxnSpPr>
        <p:spPr>
          <a:xfrm rot="5400000" flipH="1" flipV="1">
            <a:off x="1138284" y="2504998"/>
            <a:ext cx="1636331" cy="48393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1" name="Connecteur droit 280"/>
          <p:cNvCxnSpPr>
            <a:stCxn id="52" idx="1"/>
            <a:endCxn id="175" idx="0"/>
          </p:cNvCxnSpPr>
          <p:nvPr/>
        </p:nvCxnSpPr>
        <p:spPr>
          <a:xfrm rot="16200000" flipV="1">
            <a:off x="1571626" y="3857626"/>
            <a:ext cx="634271" cy="20564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Connecteur droit 284"/>
          <p:cNvCxnSpPr>
            <a:stCxn id="252" idx="2"/>
            <a:endCxn id="9" idx="1"/>
          </p:cNvCxnSpPr>
          <p:nvPr/>
        </p:nvCxnSpPr>
        <p:spPr>
          <a:xfrm rot="10800000">
            <a:off x="5610225" y="2567759"/>
            <a:ext cx="890602" cy="57549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7" name="Connecteur droit 286"/>
          <p:cNvCxnSpPr>
            <a:stCxn id="8" idx="21"/>
            <a:endCxn id="2164" idx="1"/>
          </p:cNvCxnSpPr>
          <p:nvPr/>
        </p:nvCxnSpPr>
        <p:spPr>
          <a:xfrm flipH="1" flipV="1">
            <a:off x="2214563" y="1908969"/>
            <a:ext cx="3412674" cy="71040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Connecteur droit 288"/>
          <p:cNvCxnSpPr/>
          <p:nvPr/>
        </p:nvCxnSpPr>
        <p:spPr>
          <a:xfrm rot="5400000" flipH="1" flipV="1">
            <a:off x="6786578" y="2786058"/>
            <a:ext cx="163801" cy="44955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Connecteur droit 290"/>
          <p:cNvCxnSpPr>
            <a:stCxn id="169" idx="1"/>
          </p:cNvCxnSpPr>
          <p:nvPr/>
        </p:nvCxnSpPr>
        <p:spPr>
          <a:xfrm rot="16200000" flipV="1">
            <a:off x="7643822" y="3000385"/>
            <a:ext cx="235239" cy="52096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Connecteur droit 292"/>
          <p:cNvCxnSpPr>
            <a:stCxn id="169" idx="6"/>
            <a:endCxn id="141" idx="7"/>
          </p:cNvCxnSpPr>
          <p:nvPr/>
        </p:nvCxnSpPr>
        <p:spPr>
          <a:xfrm flipV="1">
            <a:off x="8143875" y="2705959"/>
            <a:ext cx="437292" cy="72304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1" name="Ellipse 140"/>
          <p:cNvSpPr/>
          <p:nvPr/>
        </p:nvSpPr>
        <p:spPr>
          <a:xfrm>
            <a:off x="8215313" y="2643188"/>
            <a:ext cx="428625" cy="428625"/>
          </a:xfrm>
          <a:prstGeom prst="ellipse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295" name="Arc 294"/>
          <p:cNvSpPr/>
          <p:nvPr/>
        </p:nvSpPr>
        <p:spPr>
          <a:xfrm>
            <a:off x="8572528" y="2643182"/>
            <a:ext cx="45719" cy="45719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6" name="Forme libre 295"/>
          <p:cNvSpPr/>
          <p:nvPr/>
        </p:nvSpPr>
        <p:spPr>
          <a:xfrm>
            <a:off x="8420100" y="1628775"/>
            <a:ext cx="307975" cy="1038225"/>
          </a:xfrm>
          <a:custGeom>
            <a:avLst/>
            <a:gdLst>
              <a:gd name="connsiteX0" fmla="*/ 133350 w 307975"/>
              <a:gd name="connsiteY0" fmla="*/ 1038225 h 1038225"/>
              <a:gd name="connsiteX1" fmla="*/ 285750 w 307975"/>
              <a:gd name="connsiteY1" fmla="*/ 400050 h 1038225"/>
              <a:gd name="connsiteX2" fmla="*/ 0 w 307975"/>
              <a:gd name="connsiteY2" fmla="*/ 0 h 1038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07975" h="1038225">
                <a:moveTo>
                  <a:pt x="133350" y="1038225"/>
                </a:moveTo>
                <a:cubicBezTo>
                  <a:pt x="220662" y="805656"/>
                  <a:pt x="307975" y="573088"/>
                  <a:pt x="285750" y="400050"/>
                </a:cubicBezTo>
                <a:cubicBezTo>
                  <a:pt x="263525" y="227013"/>
                  <a:pt x="131762" y="113506"/>
                  <a:pt x="0" y="0"/>
                </a:cubicBezTo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98" name="Connecteur droit 297"/>
          <p:cNvCxnSpPr>
            <a:endCxn id="2204" idx="1"/>
          </p:cNvCxnSpPr>
          <p:nvPr/>
        </p:nvCxnSpPr>
        <p:spPr>
          <a:xfrm flipV="1">
            <a:off x="5715008" y="2352676"/>
            <a:ext cx="785805" cy="475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Connecteur droit 298"/>
          <p:cNvCxnSpPr/>
          <p:nvPr/>
        </p:nvCxnSpPr>
        <p:spPr>
          <a:xfrm flipV="1">
            <a:off x="5643570" y="2500306"/>
            <a:ext cx="785805" cy="475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Connecteur droit 300"/>
          <p:cNvCxnSpPr/>
          <p:nvPr/>
        </p:nvCxnSpPr>
        <p:spPr>
          <a:xfrm flipV="1">
            <a:off x="5715008" y="2657476"/>
            <a:ext cx="785805" cy="475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2" name="Connecteur droit 301"/>
          <p:cNvCxnSpPr/>
          <p:nvPr/>
        </p:nvCxnSpPr>
        <p:spPr>
          <a:xfrm flipV="1">
            <a:off x="5715008" y="2786058"/>
            <a:ext cx="785805" cy="475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Connecteur droit 302"/>
          <p:cNvCxnSpPr/>
          <p:nvPr/>
        </p:nvCxnSpPr>
        <p:spPr>
          <a:xfrm flipV="1">
            <a:off x="5715008" y="2938458"/>
            <a:ext cx="785805" cy="475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Connecteur droit 303"/>
          <p:cNvCxnSpPr>
            <a:endCxn id="9" idx="6"/>
          </p:cNvCxnSpPr>
          <p:nvPr/>
        </p:nvCxnSpPr>
        <p:spPr>
          <a:xfrm>
            <a:off x="5867408" y="3095612"/>
            <a:ext cx="2415679" cy="3474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Connecteur droit 305"/>
          <p:cNvCxnSpPr>
            <a:endCxn id="2122" idx="3"/>
          </p:cNvCxnSpPr>
          <p:nvPr/>
        </p:nvCxnSpPr>
        <p:spPr>
          <a:xfrm>
            <a:off x="6019808" y="3248012"/>
            <a:ext cx="1992305" cy="1827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2" name="Flèche vers le bas 201"/>
          <p:cNvSpPr/>
          <p:nvPr/>
        </p:nvSpPr>
        <p:spPr>
          <a:xfrm rot="14842827">
            <a:off x="2416175" y="3090863"/>
            <a:ext cx="131763" cy="833437"/>
          </a:xfrm>
          <a:prstGeom prst="downArrow">
            <a:avLst/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199" name="Flèche vers le bas 198"/>
          <p:cNvSpPr/>
          <p:nvPr/>
        </p:nvSpPr>
        <p:spPr>
          <a:xfrm rot="4208187">
            <a:off x="3927381" y="1569872"/>
            <a:ext cx="110293" cy="3276600"/>
          </a:xfrm>
          <a:prstGeom prst="downArrow">
            <a:avLst/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cxnSp>
        <p:nvCxnSpPr>
          <p:cNvPr id="309" name="Connecteur droit 308"/>
          <p:cNvCxnSpPr/>
          <p:nvPr/>
        </p:nvCxnSpPr>
        <p:spPr>
          <a:xfrm>
            <a:off x="6786578" y="2357430"/>
            <a:ext cx="7143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2" name="Connecteur droit 311"/>
          <p:cNvCxnSpPr/>
          <p:nvPr/>
        </p:nvCxnSpPr>
        <p:spPr>
          <a:xfrm>
            <a:off x="6715140" y="2500306"/>
            <a:ext cx="295276" cy="111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" name="Connecteur droit 313"/>
          <p:cNvCxnSpPr/>
          <p:nvPr/>
        </p:nvCxnSpPr>
        <p:spPr>
          <a:xfrm>
            <a:off x="6643702" y="2643182"/>
            <a:ext cx="519114" cy="2063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6" name="Connecteur droit 315"/>
          <p:cNvCxnSpPr/>
          <p:nvPr/>
        </p:nvCxnSpPr>
        <p:spPr>
          <a:xfrm>
            <a:off x="6643702" y="2786058"/>
            <a:ext cx="671514" cy="301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8" name="Connecteur droit 317"/>
          <p:cNvCxnSpPr/>
          <p:nvPr/>
        </p:nvCxnSpPr>
        <p:spPr>
          <a:xfrm>
            <a:off x="6715140" y="2928934"/>
            <a:ext cx="35719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Line 73"/>
          <p:cNvSpPr>
            <a:spLocks noChangeShapeType="1"/>
          </p:cNvSpPr>
          <p:nvPr/>
        </p:nvSpPr>
        <p:spPr bwMode="auto">
          <a:xfrm>
            <a:off x="2143108" y="1571612"/>
            <a:ext cx="428628" cy="71438"/>
          </a:xfrm>
          <a:prstGeom prst="line">
            <a:avLst/>
          </a:prstGeom>
          <a:noFill/>
          <a:ln w="76200" cap="rnd">
            <a:solidFill>
              <a:srgbClr val="00B05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21" name="Line 73"/>
          <p:cNvSpPr>
            <a:spLocks noChangeShapeType="1"/>
          </p:cNvSpPr>
          <p:nvPr/>
        </p:nvSpPr>
        <p:spPr bwMode="auto">
          <a:xfrm>
            <a:off x="6786578" y="2143116"/>
            <a:ext cx="214314" cy="214314"/>
          </a:xfrm>
          <a:prstGeom prst="line">
            <a:avLst/>
          </a:prstGeom>
          <a:noFill/>
          <a:ln w="76200" cap="rnd">
            <a:solidFill>
              <a:srgbClr val="00B05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23" name="Line 73"/>
          <p:cNvSpPr>
            <a:spLocks noChangeShapeType="1"/>
          </p:cNvSpPr>
          <p:nvPr/>
        </p:nvSpPr>
        <p:spPr bwMode="auto">
          <a:xfrm flipH="1">
            <a:off x="7286644" y="2366954"/>
            <a:ext cx="80962" cy="61914"/>
          </a:xfrm>
          <a:prstGeom prst="line">
            <a:avLst/>
          </a:prstGeom>
          <a:noFill/>
          <a:ln w="76200" cap="rnd">
            <a:solidFill>
              <a:srgbClr val="00B05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25" name="Line 73"/>
          <p:cNvSpPr>
            <a:spLocks noChangeShapeType="1"/>
          </p:cNvSpPr>
          <p:nvPr/>
        </p:nvSpPr>
        <p:spPr bwMode="auto">
          <a:xfrm>
            <a:off x="7215206" y="2714620"/>
            <a:ext cx="71438" cy="285752"/>
          </a:xfrm>
          <a:prstGeom prst="line">
            <a:avLst/>
          </a:prstGeom>
          <a:noFill/>
          <a:ln w="76200" cap="rnd">
            <a:solidFill>
              <a:srgbClr val="00B05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fr-FR" dirty="0"/>
          </a:p>
        </p:txBody>
      </p:sp>
      <p:sp>
        <p:nvSpPr>
          <p:cNvPr id="126" name="Line 73"/>
          <p:cNvSpPr>
            <a:spLocks noChangeShapeType="1"/>
          </p:cNvSpPr>
          <p:nvPr/>
        </p:nvSpPr>
        <p:spPr bwMode="auto">
          <a:xfrm flipV="1">
            <a:off x="7572396" y="2571744"/>
            <a:ext cx="142876" cy="71438"/>
          </a:xfrm>
          <a:prstGeom prst="line">
            <a:avLst/>
          </a:prstGeom>
          <a:noFill/>
          <a:ln w="76200" cap="rnd">
            <a:solidFill>
              <a:srgbClr val="00B05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27" name="Line 73"/>
          <p:cNvSpPr>
            <a:spLocks noChangeShapeType="1"/>
          </p:cNvSpPr>
          <p:nvPr/>
        </p:nvSpPr>
        <p:spPr bwMode="auto">
          <a:xfrm flipV="1">
            <a:off x="7929586" y="2143116"/>
            <a:ext cx="142876" cy="214314"/>
          </a:xfrm>
          <a:prstGeom prst="line">
            <a:avLst/>
          </a:prstGeom>
          <a:noFill/>
          <a:ln w="76200" cap="rnd">
            <a:solidFill>
              <a:srgbClr val="00B05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28" name="Line 73"/>
          <p:cNvSpPr>
            <a:spLocks noChangeShapeType="1"/>
          </p:cNvSpPr>
          <p:nvPr/>
        </p:nvSpPr>
        <p:spPr bwMode="auto">
          <a:xfrm flipV="1">
            <a:off x="8001024" y="1928802"/>
            <a:ext cx="500066" cy="214314"/>
          </a:xfrm>
          <a:prstGeom prst="line">
            <a:avLst/>
          </a:prstGeom>
          <a:noFill/>
          <a:ln w="76200" cap="rnd">
            <a:solidFill>
              <a:srgbClr val="00B05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29" name="Line 73"/>
          <p:cNvSpPr>
            <a:spLocks noChangeShapeType="1"/>
          </p:cNvSpPr>
          <p:nvPr/>
        </p:nvSpPr>
        <p:spPr bwMode="auto">
          <a:xfrm flipV="1">
            <a:off x="8501090" y="1643050"/>
            <a:ext cx="71438" cy="285752"/>
          </a:xfrm>
          <a:prstGeom prst="line">
            <a:avLst/>
          </a:prstGeom>
          <a:noFill/>
          <a:ln w="76200" cap="rnd">
            <a:solidFill>
              <a:srgbClr val="00B05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30" name="Line 73"/>
          <p:cNvSpPr>
            <a:spLocks noChangeShapeType="1"/>
          </p:cNvSpPr>
          <p:nvPr/>
        </p:nvSpPr>
        <p:spPr bwMode="auto">
          <a:xfrm>
            <a:off x="2357422" y="4643446"/>
            <a:ext cx="357190" cy="71438"/>
          </a:xfrm>
          <a:prstGeom prst="line">
            <a:avLst/>
          </a:prstGeom>
          <a:noFill/>
          <a:ln w="76200" cap="rnd">
            <a:solidFill>
              <a:srgbClr val="00B05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31" name="Line 73"/>
          <p:cNvSpPr>
            <a:spLocks noChangeShapeType="1"/>
          </p:cNvSpPr>
          <p:nvPr/>
        </p:nvSpPr>
        <p:spPr bwMode="auto">
          <a:xfrm>
            <a:off x="2786050" y="4714884"/>
            <a:ext cx="357190" cy="285752"/>
          </a:xfrm>
          <a:prstGeom prst="line">
            <a:avLst/>
          </a:prstGeom>
          <a:noFill/>
          <a:ln w="76200" cap="rnd">
            <a:solidFill>
              <a:srgbClr val="00B05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32" name="Line 73"/>
          <p:cNvSpPr>
            <a:spLocks noChangeShapeType="1"/>
          </p:cNvSpPr>
          <p:nvPr/>
        </p:nvSpPr>
        <p:spPr bwMode="auto">
          <a:xfrm>
            <a:off x="3143240" y="5000636"/>
            <a:ext cx="428628" cy="71438"/>
          </a:xfrm>
          <a:prstGeom prst="line">
            <a:avLst/>
          </a:prstGeom>
          <a:noFill/>
          <a:ln w="76200" cap="rnd">
            <a:solidFill>
              <a:srgbClr val="00B05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33" name="Line 73"/>
          <p:cNvSpPr>
            <a:spLocks noChangeShapeType="1"/>
          </p:cNvSpPr>
          <p:nvPr/>
        </p:nvSpPr>
        <p:spPr bwMode="auto">
          <a:xfrm>
            <a:off x="3643306" y="5000636"/>
            <a:ext cx="214314" cy="45719"/>
          </a:xfrm>
          <a:prstGeom prst="line">
            <a:avLst/>
          </a:prstGeom>
          <a:noFill/>
          <a:ln w="76200" cap="rnd">
            <a:solidFill>
              <a:srgbClr val="00B05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34" name="Line 73"/>
          <p:cNvSpPr>
            <a:spLocks noChangeShapeType="1"/>
          </p:cNvSpPr>
          <p:nvPr/>
        </p:nvSpPr>
        <p:spPr bwMode="auto">
          <a:xfrm>
            <a:off x="3857620" y="5000636"/>
            <a:ext cx="357190" cy="428628"/>
          </a:xfrm>
          <a:prstGeom prst="line">
            <a:avLst/>
          </a:prstGeom>
          <a:noFill/>
          <a:ln w="76200" cap="rnd">
            <a:solidFill>
              <a:srgbClr val="00B05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35" name="Line 73"/>
          <p:cNvSpPr>
            <a:spLocks noChangeShapeType="1"/>
          </p:cNvSpPr>
          <p:nvPr/>
        </p:nvSpPr>
        <p:spPr bwMode="auto">
          <a:xfrm flipV="1">
            <a:off x="4429124" y="5357826"/>
            <a:ext cx="71438" cy="214314"/>
          </a:xfrm>
          <a:prstGeom prst="line">
            <a:avLst/>
          </a:prstGeom>
          <a:noFill/>
          <a:ln w="76200" cap="rnd">
            <a:solidFill>
              <a:srgbClr val="00B05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36" name="Line 73"/>
          <p:cNvSpPr>
            <a:spLocks noChangeShapeType="1"/>
          </p:cNvSpPr>
          <p:nvPr/>
        </p:nvSpPr>
        <p:spPr bwMode="auto">
          <a:xfrm>
            <a:off x="4143372" y="5357826"/>
            <a:ext cx="285752" cy="285752"/>
          </a:xfrm>
          <a:prstGeom prst="line">
            <a:avLst/>
          </a:prstGeom>
          <a:noFill/>
          <a:ln w="76200" cap="rnd">
            <a:solidFill>
              <a:srgbClr val="00B05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37" name="Line 73"/>
          <p:cNvSpPr>
            <a:spLocks noChangeShapeType="1"/>
          </p:cNvSpPr>
          <p:nvPr/>
        </p:nvSpPr>
        <p:spPr bwMode="auto">
          <a:xfrm>
            <a:off x="4714876" y="5429264"/>
            <a:ext cx="357190" cy="642942"/>
          </a:xfrm>
          <a:prstGeom prst="line">
            <a:avLst/>
          </a:prstGeom>
          <a:noFill/>
          <a:ln w="76200" cap="rnd">
            <a:solidFill>
              <a:srgbClr val="00B05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38" name="Line 73"/>
          <p:cNvSpPr>
            <a:spLocks noChangeShapeType="1"/>
          </p:cNvSpPr>
          <p:nvPr/>
        </p:nvSpPr>
        <p:spPr bwMode="auto">
          <a:xfrm>
            <a:off x="5000628" y="5929330"/>
            <a:ext cx="357190" cy="142876"/>
          </a:xfrm>
          <a:prstGeom prst="line">
            <a:avLst/>
          </a:prstGeom>
          <a:noFill/>
          <a:ln w="76200" cap="rnd">
            <a:solidFill>
              <a:srgbClr val="00B05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219" name="Flèche vers le haut 218"/>
          <p:cNvSpPr/>
          <p:nvPr/>
        </p:nvSpPr>
        <p:spPr>
          <a:xfrm>
            <a:off x="3571868" y="4786322"/>
            <a:ext cx="142862" cy="357187"/>
          </a:xfrm>
          <a:prstGeom prst="upArrow">
            <a:avLst/>
          </a:prstGeom>
          <a:solidFill>
            <a:srgbClr val="00B05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211" name="Flèche vers le haut 210"/>
          <p:cNvSpPr/>
          <p:nvPr/>
        </p:nvSpPr>
        <p:spPr>
          <a:xfrm>
            <a:off x="2643174" y="4500570"/>
            <a:ext cx="142862" cy="357187"/>
          </a:xfrm>
          <a:prstGeom prst="upArrow">
            <a:avLst/>
          </a:prstGeom>
          <a:solidFill>
            <a:srgbClr val="00B05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220" name="Flèche vers le haut 219"/>
          <p:cNvSpPr/>
          <p:nvPr/>
        </p:nvSpPr>
        <p:spPr>
          <a:xfrm>
            <a:off x="4143372" y="5072074"/>
            <a:ext cx="142862" cy="357187"/>
          </a:xfrm>
          <a:prstGeom prst="upArrow">
            <a:avLst/>
          </a:prstGeom>
          <a:solidFill>
            <a:srgbClr val="00B05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143" name="Forme libre 142"/>
          <p:cNvSpPr/>
          <p:nvPr/>
        </p:nvSpPr>
        <p:spPr>
          <a:xfrm>
            <a:off x="5443268" y="5382883"/>
            <a:ext cx="1457864" cy="603849"/>
          </a:xfrm>
          <a:custGeom>
            <a:avLst/>
            <a:gdLst>
              <a:gd name="connsiteX0" fmla="*/ 0 w 1457864"/>
              <a:gd name="connsiteY0" fmla="*/ 603849 h 603849"/>
              <a:gd name="connsiteX1" fmla="*/ 310551 w 1457864"/>
              <a:gd name="connsiteY1" fmla="*/ 198408 h 603849"/>
              <a:gd name="connsiteX2" fmla="*/ 1112807 w 1457864"/>
              <a:gd name="connsiteY2" fmla="*/ 215660 h 603849"/>
              <a:gd name="connsiteX3" fmla="*/ 1457864 w 1457864"/>
              <a:gd name="connsiteY3" fmla="*/ 0 h 603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57864" h="603849">
                <a:moveTo>
                  <a:pt x="0" y="603849"/>
                </a:moveTo>
                <a:cubicBezTo>
                  <a:pt x="62541" y="433477"/>
                  <a:pt x="125083" y="263106"/>
                  <a:pt x="310551" y="198408"/>
                </a:cubicBezTo>
                <a:cubicBezTo>
                  <a:pt x="496019" y="133710"/>
                  <a:pt x="921588" y="248728"/>
                  <a:pt x="1112807" y="215660"/>
                </a:cubicBezTo>
                <a:cubicBezTo>
                  <a:pt x="1304026" y="182592"/>
                  <a:pt x="1380945" y="91296"/>
                  <a:pt x="1457864" y="0"/>
                </a:cubicBezTo>
              </a:path>
            </a:pathLst>
          </a:custGeom>
          <a:ln w="76200" cap="rnd" cmpd="sng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45" name="Connecteur droit 144"/>
          <p:cNvCxnSpPr/>
          <p:nvPr/>
        </p:nvCxnSpPr>
        <p:spPr>
          <a:xfrm rot="16200000" flipH="1">
            <a:off x="1178694" y="3893347"/>
            <a:ext cx="1071570" cy="428628"/>
          </a:xfrm>
          <a:prstGeom prst="line">
            <a:avLst/>
          </a:prstGeom>
          <a:ln w="76200" cap="rnd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Connecteur droit 145"/>
          <p:cNvCxnSpPr/>
          <p:nvPr/>
        </p:nvCxnSpPr>
        <p:spPr>
          <a:xfrm rot="16200000" flipH="1">
            <a:off x="1678760" y="1821644"/>
            <a:ext cx="357190" cy="1"/>
          </a:xfrm>
          <a:prstGeom prst="line">
            <a:avLst/>
          </a:prstGeom>
          <a:ln w="76200" cap="rnd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Connecteur droit 148"/>
          <p:cNvCxnSpPr/>
          <p:nvPr/>
        </p:nvCxnSpPr>
        <p:spPr>
          <a:xfrm rot="5400000">
            <a:off x="8231516" y="2603674"/>
            <a:ext cx="1158759" cy="666273"/>
          </a:xfrm>
          <a:prstGeom prst="line">
            <a:avLst/>
          </a:prstGeom>
          <a:ln w="76200" cap="rnd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06" name="ZoneTexte 252"/>
          <p:cNvSpPr txBox="1">
            <a:spLocks noChangeArrowheads="1"/>
          </p:cNvSpPr>
          <p:nvPr/>
        </p:nvSpPr>
        <p:spPr bwMode="auto">
          <a:xfrm>
            <a:off x="8215338" y="3152775"/>
            <a:ext cx="107632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fr-FR" altLang="fr-FR" sz="1200" b="1" dirty="0"/>
              <a:t>Megalopolis</a:t>
            </a:r>
          </a:p>
        </p:txBody>
      </p:sp>
      <p:cxnSp>
        <p:nvCxnSpPr>
          <p:cNvPr id="151" name="Connecteur droit 150"/>
          <p:cNvCxnSpPr/>
          <p:nvPr/>
        </p:nvCxnSpPr>
        <p:spPr>
          <a:xfrm flipV="1">
            <a:off x="7358095" y="3000372"/>
            <a:ext cx="785805" cy="475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Connecteur droit 151"/>
          <p:cNvCxnSpPr/>
          <p:nvPr/>
        </p:nvCxnSpPr>
        <p:spPr>
          <a:xfrm>
            <a:off x="7643834" y="2714620"/>
            <a:ext cx="652466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Connecteur droit 153"/>
          <p:cNvCxnSpPr/>
          <p:nvPr/>
        </p:nvCxnSpPr>
        <p:spPr>
          <a:xfrm>
            <a:off x="7796234" y="2570156"/>
            <a:ext cx="91917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Connecteur droit 155"/>
          <p:cNvCxnSpPr>
            <a:endCxn id="171" idx="6"/>
          </p:cNvCxnSpPr>
          <p:nvPr/>
        </p:nvCxnSpPr>
        <p:spPr>
          <a:xfrm>
            <a:off x="7948634" y="2428868"/>
            <a:ext cx="838179" cy="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Connecteur droit 156"/>
          <p:cNvCxnSpPr>
            <a:endCxn id="54" idx="6"/>
          </p:cNvCxnSpPr>
          <p:nvPr/>
        </p:nvCxnSpPr>
        <p:spPr>
          <a:xfrm>
            <a:off x="7929586" y="2285992"/>
            <a:ext cx="847337" cy="65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3" name="Rectangle 172"/>
          <p:cNvSpPr/>
          <p:nvPr/>
        </p:nvSpPr>
        <p:spPr>
          <a:xfrm>
            <a:off x="8501063" y="2357438"/>
            <a:ext cx="142875" cy="142875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cxnSp>
        <p:nvCxnSpPr>
          <p:cNvPr id="159" name="Connecteur droit 158"/>
          <p:cNvCxnSpPr/>
          <p:nvPr/>
        </p:nvCxnSpPr>
        <p:spPr>
          <a:xfrm>
            <a:off x="8081986" y="2143116"/>
            <a:ext cx="704856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Connecteur droit 176"/>
          <p:cNvCxnSpPr/>
          <p:nvPr/>
        </p:nvCxnSpPr>
        <p:spPr>
          <a:xfrm>
            <a:off x="8429652" y="2000240"/>
            <a:ext cx="56198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Connecteur droit 183"/>
          <p:cNvCxnSpPr/>
          <p:nvPr/>
        </p:nvCxnSpPr>
        <p:spPr>
          <a:xfrm>
            <a:off x="8582052" y="1857364"/>
            <a:ext cx="56194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9" name="Flèche vers le bas 188"/>
          <p:cNvSpPr/>
          <p:nvPr/>
        </p:nvSpPr>
        <p:spPr>
          <a:xfrm rot="4208187">
            <a:off x="4298094" y="2356760"/>
            <a:ext cx="83345" cy="1830966"/>
          </a:xfrm>
          <a:prstGeom prst="downArrow">
            <a:avLst/>
          </a:prstGeom>
          <a:solidFill>
            <a:srgbClr val="92D05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190" name="Flèche vers le bas 189"/>
          <p:cNvSpPr/>
          <p:nvPr/>
        </p:nvSpPr>
        <p:spPr>
          <a:xfrm rot="2054357">
            <a:off x="5956486" y="3424452"/>
            <a:ext cx="66854" cy="1208034"/>
          </a:xfrm>
          <a:prstGeom prst="downArrow">
            <a:avLst/>
          </a:prstGeom>
          <a:solidFill>
            <a:srgbClr val="92D05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191" name="Flèche vers le bas 190"/>
          <p:cNvSpPr/>
          <p:nvPr/>
        </p:nvSpPr>
        <p:spPr>
          <a:xfrm>
            <a:off x="7286644" y="3143249"/>
            <a:ext cx="71438" cy="928694"/>
          </a:xfrm>
          <a:prstGeom prst="downArrow">
            <a:avLst/>
          </a:prstGeom>
          <a:solidFill>
            <a:srgbClr val="92D05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192" name="Triangle isocèle 191">
            <a:hlinkClick r:id="rId3" action="ppaction://hlinkpres?slideindex=1&amp;slidetitle="/>
          </p:cNvPr>
          <p:cNvSpPr/>
          <p:nvPr/>
        </p:nvSpPr>
        <p:spPr>
          <a:xfrm>
            <a:off x="7715272" y="2857496"/>
            <a:ext cx="71438" cy="142876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93" name="Connecteur droit 192"/>
          <p:cNvCxnSpPr/>
          <p:nvPr/>
        </p:nvCxnSpPr>
        <p:spPr>
          <a:xfrm>
            <a:off x="7572396" y="2867020"/>
            <a:ext cx="652466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" name="Forme libre 193"/>
          <p:cNvSpPr/>
          <p:nvPr/>
        </p:nvSpPr>
        <p:spPr>
          <a:xfrm>
            <a:off x="43132" y="871268"/>
            <a:ext cx="1319842" cy="1155940"/>
          </a:xfrm>
          <a:custGeom>
            <a:avLst/>
            <a:gdLst>
              <a:gd name="connsiteX0" fmla="*/ 310551 w 1319842"/>
              <a:gd name="connsiteY0" fmla="*/ 103517 h 1155940"/>
              <a:gd name="connsiteX1" fmla="*/ 543464 w 1319842"/>
              <a:gd name="connsiteY1" fmla="*/ 8626 h 1155940"/>
              <a:gd name="connsiteX2" fmla="*/ 655608 w 1319842"/>
              <a:gd name="connsiteY2" fmla="*/ 0 h 1155940"/>
              <a:gd name="connsiteX3" fmla="*/ 698740 w 1319842"/>
              <a:gd name="connsiteY3" fmla="*/ 77638 h 1155940"/>
              <a:gd name="connsiteX4" fmla="*/ 854015 w 1319842"/>
              <a:gd name="connsiteY4" fmla="*/ 129396 h 1155940"/>
              <a:gd name="connsiteX5" fmla="*/ 957532 w 1319842"/>
              <a:gd name="connsiteY5" fmla="*/ 181155 h 1155940"/>
              <a:gd name="connsiteX6" fmla="*/ 957532 w 1319842"/>
              <a:gd name="connsiteY6" fmla="*/ 388189 h 1155940"/>
              <a:gd name="connsiteX7" fmla="*/ 940279 w 1319842"/>
              <a:gd name="connsiteY7" fmla="*/ 741872 h 1155940"/>
              <a:gd name="connsiteX8" fmla="*/ 940279 w 1319842"/>
              <a:gd name="connsiteY8" fmla="*/ 819509 h 1155940"/>
              <a:gd name="connsiteX9" fmla="*/ 974785 w 1319842"/>
              <a:gd name="connsiteY9" fmla="*/ 819509 h 1155940"/>
              <a:gd name="connsiteX10" fmla="*/ 1009291 w 1319842"/>
              <a:gd name="connsiteY10" fmla="*/ 931653 h 1155940"/>
              <a:gd name="connsiteX11" fmla="*/ 1086928 w 1319842"/>
              <a:gd name="connsiteY11" fmla="*/ 888521 h 1155940"/>
              <a:gd name="connsiteX12" fmla="*/ 1311215 w 1319842"/>
              <a:gd name="connsiteY12" fmla="*/ 1095555 h 1155940"/>
              <a:gd name="connsiteX13" fmla="*/ 1319842 w 1319842"/>
              <a:gd name="connsiteY13" fmla="*/ 1155940 h 1155940"/>
              <a:gd name="connsiteX14" fmla="*/ 1250830 w 1319842"/>
              <a:gd name="connsiteY14" fmla="*/ 1147313 h 1155940"/>
              <a:gd name="connsiteX15" fmla="*/ 1190445 w 1319842"/>
              <a:gd name="connsiteY15" fmla="*/ 1026543 h 1155940"/>
              <a:gd name="connsiteX16" fmla="*/ 1069676 w 1319842"/>
              <a:gd name="connsiteY16" fmla="*/ 966158 h 1155940"/>
              <a:gd name="connsiteX17" fmla="*/ 897147 w 1319842"/>
              <a:gd name="connsiteY17" fmla="*/ 845389 h 1155940"/>
              <a:gd name="connsiteX18" fmla="*/ 698740 w 1319842"/>
              <a:gd name="connsiteY18" fmla="*/ 750498 h 1155940"/>
              <a:gd name="connsiteX19" fmla="*/ 672860 w 1319842"/>
              <a:gd name="connsiteY19" fmla="*/ 854015 h 1155940"/>
              <a:gd name="connsiteX20" fmla="*/ 577970 w 1319842"/>
              <a:gd name="connsiteY20" fmla="*/ 836762 h 1155940"/>
              <a:gd name="connsiteX21" fmla="*/ 595223 w 1319842"/>
              <a:gd name="connsiteY21" fmla="*/ 759124 h 1155940"/>
              <a:gd name="connsiteX22" fmla="*/ 474453 w 1319842"/>
              <a:gd name="connsiteY22" fmla="*/ 810883 h 1155940"/>
              <a:gd name="connsiteX23" fmla="*/ 474453 w 1319842"/>
              <a:gd name="connsiteY23" fmla="*/ 914400 h 1155940"/>
              <a:gd name="connsiteX24" fmla="*/ 301925 w 1319842"/>
              <a:gd name="connsiteY24" fmla="*/ 983411 h 1155940"/>
              <a:gd name="connsiteX25" fmla="*/ 155276 w 1319842"/>
              <a:gd name="connsiteY25" fmla="*/ 1061049 h 1155940"/>
              <a:gd name="connsiteX26" fmla="*/ 0 w 1319842"/>
              <a:gd name="connsiteY26" fmla="*/ 1043796 h 1155940"/>
              <a:gd name="connsiteX27" fmla="*/ 215660 w 1319842"/>
              <a:gd name="connsiteY27" fmla="*/ 966158 h 1155940"/>
              <a:gd name="connsiteX28" fmla="*/ 327804 w 1319842"/>
              <a:gd name="connsiteY28" fmla="*/ 931653 h 1155940"/>
              <a:gd name="connsiteX29" fmla="*/ 379562 w 1319842"/>
              <a:gd name="connsiteY29" fmla="*/ 828136 h 1155940"/>
              <a:gd name="connsiteX30" fmla="*/ 215660 w 1319842"/>
              <a:gd name="connsiteY30" fmla="*/ 785004 h 1155940"/>
              <a:gd name="connsiteX31" fmla="*/ 215660 w 1319842"/>
              <a:gd name="connsiteY31" fmla="*/ 690113 h 1155940"/>
              <a:gd name="connsiteX32" fmla="*/ 163902 w 1319842"/>
              <a:gd name="connsiteY32" fmla="*/ 681487 h 1155940"/>
              <a:gd name="connsiteX33" fmla="*/ 163902 w 1319842"/>
              <a:gd name="connsiteY33" fmla="*/ 586596 h 1155940"/>
              <a:gd name="connsiteX34" fmla="*/ 241540 w 1319842"/>
              <a:gd name="connsiteY34" fmla="*/ 500332 h 1155940"/>
              <a:gd name="connsiteX35" fmla="*/ 362310 w 1319842"/>
              <a:gd name="connsiteY35" fmla="*/ 500332 h 1155940"/>
              <a:gd name="connsiteX36" fmla="*/ 370936 w 1319842"/>
              <a:gd name="connsiteY36" fmla="*/ 431321 h 1155940"/>
              <a:gd name="connsiteX37" fmla="*/ 215660 w 1319842"/>
              <a:gd name="connsiteY37" fmla="*/ 362309 h 1155940"/>
              <a:gd name="connsiteX38" fmla="*/ 207034 w 1319842"/>
              <a:gd name="connsiteY38" fmla="*/ 284672 h 1155940"/>
              <a:gd name="connsiteX39" fmla="*/ 293298 w 1319842"/>
              <a:gd name="connsiteY39" fmla="*/ 276045 h 1155940"/>
              <a:gd name="connsiteX40" fmla="*/ 388189 w 1319842"/>
              <a:gd name="connsiteY40" fmla="*/ 327804 h 1155940"/>
              <a:gd name="connsiteX41" fmla="*/ 388189 w 1319842"/>
              <a:gd name="connsiteY41" fmla="*/ 250166 h 1155940"/>
              <a:gd name="connsiteX42" fmla="*/ 310551 w 1319842"/>
              <a:gd name="connsiteY42" fmla="*/ 103517 h 1155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1319842" h="1155940">
                <a:moveTo>
                  <a:pt x="310551" y="103517"/>
                </a:moveTo>
                <a:lnTo>
                  <a:pt x="543464" y="8626"/>
                </a:lnTo>
                <a:lnTo>
                  <a:pt x="655608" y="0"/>
                </a:lnTo>
                <a:lnTo>
                  <a:pt x="698740" y="77638"/>
                </a:lnTo>
                <a:lnTo>
                  <a:pt x="854015" y="129396"/>
                </a:lnTo>
                <a:lnTo>
                  <a:pt x="957532" y="181155"/>
                </a:lnTo>
                <a:lnTo>
                  <a:pt x="957532" y="388189"/>
                </a:lnTo>
                <a:lnTo>
                  <a:pt x="940279" y="741872"/>
                </a:lnTo>
                <a:lnTo>
                  <a:pt x="940279" y="819509"/>
                </a:lnTo>
                <a:lnTo>
                  <a:pt x="974785" y="819509"/>
                </a:lnTo>
                <a:lnTo>
                  <a:pt x="1009291" y="931653"/>
                </a:lnTo>
                <a:lnTo>
                  <a:pt x="1086928" y="888521"/>
                </a:lnTo>
                <a:lnTo>
                  <a:pt x="1311215" y="1095555"/>
                </a:lnTo>
                <a:lnTo>
                  <a:pt x="1319842" y="1155940"/>
                </a:lnTo>
                <a:lnTo>
                  <a:pt x="1250830" y="1147313"/>
                </a:lnTo>
                <a:lnTo>
                  <a:pt x="1190445" y="1026543"/>
                </a:lnTo>
                <a:lnTo>
                  <a:pt x="1069676" y="966158"/>
                </a:lnTo>
                <a:lnTo>
                  <a:pt x="897147" y="845389"/>
                </a:lnTo>
                <a:lnTo>
                  <a:pt x="698740" y="750498"/>
                </a:lnTo>
                <a:lnTo>
                  <a:pt x="672860" y="854015"/>
                </a:lnTo>
                <a:lnTo>
                  <a:pt x="577970" y="836762"/>
                </a:lnTo>
                <a:lnTo>
                  <a:pt x="595223" y="759124"/>
                </a:lnTo>
                <a:lnTo>
                  <a:pt x="474453" y="810883"/>
                </a:lnTo>
                <a:lnTo>
                  <a:pt x="474453" y="914400"/>
                </a:lnTo>
                <a:lnTo>
                  <a:pt x="301925" y="983411"/>
                </a:lnTo>
                <a:lnTo>
                  <a:pt x="155276" y="1061049"/>
                </a:lnTo>
                <a:lnTo>
                  <a:pt x="0" y="1043796"/>
                </a:lnTo>
                <a:lnTo>
                  <a:pt x="215660" y="966158"/>
                </a:lnTo>
                <a:lnTo>
                  <a:pt x="327804" y="931653"/>
                </a:lnTo>
                <a:lnTo>
                  <a:pt x="379562" y="828136"/>
                </a:lnTo>
                <a:lnTo>
                  <a:pt x="215660" y="785004"/>
                </a:lnTo>
                <a:lnTo>
                  <a:pt x="215660" y="690113"/>
                </a:lnTo>
                <a:cubicBezTo>
                  <a:pt x="161174" y="671951"/>
                  <a:pt x="163902" y="654674"/>
                  <a:pt x="163902" y="681487"/>
                </a:cubicBezTo>
                <a:lnTo>
                  <a:pt x="163902" y="586596"/>
                </a:lnTo>
                <a:lnTo>
                  <a:pt x="241540" y="500332"/>
                </a:lnTo>
                <a:lnTo>
                  <a:pt x="362310" y="500332"/>
                </a:lnTo>
                <a:lnTo>
                  <a:pt x="370936" y="431321"/>
                </a:lnTo>
                <a:lnTo>
                  <a:pt x="215660" y="362309"/>
                </a:lnTo>
                <a:lnTo>
                  <a:pt x="207034" y="284672"/>
                </a:lnTo>
                <a:lnTo>
                  <a:pt x="293298" y="276045"/>
                </a:lnTo>
                <a:lnTo>
                  <a:pt x="388189" y="327804"/>
                </a:lnTo>
                <a:lnTo>
                  <a:pt x="388189" y="250166"/>
                </a:lnTo>
                <a:lnTo>
                  <a:pt x="310551" y="103517"/>
                </a:lnTo>
                <a:close/>
              </a:path>
            </a:pathLst>
          </a:cu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5" name="Forme libre 194"/>
          <p:cNvSpPr/>
          <p:nvPr/>
        </p:nvSpPr>
        <p:spPr>
          <a:xfrm>
            <a:off x="293298" y="5684808"/>
            <a:ext cx="60761" cy="76601"/>
          </a:xfrm>
          <a:custGeom>
            <a:avLst/>
            <a:gdLst>
              <a:gd name="connsiteX0" fmla="*/ 0 w 60761"/>
              <a:gd name="connsiteY0" fmla="*/ 17252 h 76601"/>
              <a:gd name="connsiteX1" fmla="*/ 17253 w 60761"/>
              <a:gd name="connsiteY1" fmla="*/ 69011 h 76601"/>
              <a:gd name="connsiteX2" fmla="*/ 51759 w 60761"/>
              <a:gd name="connsiteY2" fmla="*/ 60384 h 76601"/>
              <a:gd name="connsiteX3" fmla="*/ 51759 w 60761"/>
              <a:gd name="connsiteY3" fmla="*/ 0 h 76601"/>
              <a:gd name="connsiteX4" fmla="*/ 51759 w 60761"/>
              <a:gd name="connsiteY4" fmla="*/ 0 h 76601"/>
              <a:gd name="connsiteX5" fmla="*/ 0 w 60761"/>
              <a:gd name="connsiteY5" fmla="*/ 17252 h 766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0761" h="76601">
                <a:moveTo>
                  <a:pt x="0" y="17252"/>
                </a:moveTo>
                <a:cubicBezTo>
                  <a:pt x="5751" y="34505"/>
                  <a:pt x="3282" y="57369"/>
                  <a:pt x="17253" y="69011"/>
                </a:cubicBezTo>
                <a:cubicBezTo>
                  <a:pt x="26361" y="76601"/>
                  <a:pt x="46457" y="70988"/>
                  <a:pt x="51759" y="60384"/>
                </a:cubicBezTo>
                <a:cubicBezTo>
                  <a:pt x="60761" y="42381"/>
                  <a:pt x="51759" y="20128"/>
                  <a:pt x="51759" y="0"/>
                </a:cubicBezTo>
                <a:lnTo>
                  <a:pt x="51759" y="0"/>
                </a:lnTo>
                <a:lnTo>
                  <a:pt x="0" y="17252"/>
                </a:lnTo>
                <a:close/>
              </a:path>
            </a:pathLst>
          </a:cu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6" name="Forme libre 195"/>
          <p:cNvSpPr/>
          <p:nvPr/>
        </p:nvSpPr>
        <p:spPr>
          <a:xfrm>
            <a:off x="603849" y="5771072"/>
            <a:ext cx="86732" cy="123057"/>
          </a:xfrm>
          <a:custGeom>
            <a:avLst/>
            <a:gdLst>
              <a:gd name="connsiteX0" fmla="*/ 0 w 86732"/>
              <a:gd name="connsiteY0" fmla="*/ 77637 h 123057"/>
              <a:gd name="connsiteX1" fmla="*/ 43132 w 86732"/>
              <a:gd name="connsiteY1" fmla="*/ 120770 h 123057"/>
              <a:gd name="connsiteX2" fmla="*/ 77638 w 86732"/>
              <a:gd name="connsiteY2" fmla="*/ 112143 h 123057"/>
              <a:gd name="connsiteX3" fmla="*/ 34506 w 86732"/>
              <a:gd name="connsiteY3" fmla="*/ 60385 h 123057"/>
              <a:gd name="connsiteX4" fmla="*/ 25879 w 86732"/>
              <a:gd name="connsiteY4" fmla="*/ 34505 h 123057"/>
              <a:gd name="connsiteX5" fmla="*/ 34506 w 86732"/>
              <a:gd name="connsiteY5" fmla="*/ 0 h 123057"/>
              <a:gd name="connsiteX6" fmla="*/ 0 w 86732"/>
              <a:gd name="connsiteY6" fmla="*/ 77637 h 1230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732" h="123057">
                <a:moveTo>
                  <a:pt x="0" y="77637"/>
                </a:moveTo>
                <a:cubicBezTo>
                  <a:pt x="9685" y="92165"/>
                  <a:pt x="21945" y="117743"/>
                  <a:pt x="43132" y="120770"/>
                </a:cubicBezTo>
                <a:cubicBezTo>
                  <a:pt x="54869" y="122447"/>
                  <a:pt x="66136" y="115019"/>
                  <a:pt x="77638" y="112143"/>
                </a:cubicBezTo>
                <a:cubicBezTo>
                  <a:pt x="57857" y="52805"/>
                  <a:pt x="86732" y="123057"/>
                  <a:pt x="34506" y="60385"/>
                </a:cubicBezTo>
                <a:cubicBezTo>
                  <a:pt x="28685" y="53399"/>
                  <a:pt x="28755" y="43132"/>
                  <a:pt x="25879" y="34505"/>
                </a:cubicBezTo>
                <a:lnTo>
                  <a:pt x="34506" y="0"/>
                </a:lnTo>
                <a:lnTo>
                  <a:pt x="0" y="77637"/>
                </a:lnTo>
                <a:close/>
              </a:path>
            </a:pathLst>
          </a:cu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0" name="Forme libre 199"/>
          <p:cNvSpPr/>
          <p:nvPr/>
        </p:nvSpPr>
        <p:spPr>
          <a:xfrm>
            <a:off x="888521" y="5926347"/>
            <a:ext cx="86264" cy="51759"/>
          </a:xfrm>
          <a:custGeom>
            <a:avLst/>
            <a:gdLst>
              <a:gd name="connsiteX0" fmla="*/ 0 w 86264"/>
              <a:gd name="connsiteY0" fmla="*/ 0 h 51759"/>
              <a:gd name="connsiteX1" fmla="*/ 0 w 86264"/>
              <a:gd name="connsiteY1" fmla="*/ 51759 h 51759"/>
              <a:gd name="connsiteX2" fmla="*/ 86264 w 86264"/>
              <a:gd name="connsiteY2" fmla="*/ 51759 h 51759"/>
              <a:gd name="connsiteX3" fmla="*/ 0 w 86264"/>
              <a:gd name="connsiteY3" fmla="*/ 0 h 51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264" h="51759">
                <a:moveTo>
                  <a:pt x="0" y="0"/>
                </a:moveTo>
                <a:lnTo>
                  <a:pt x="0" y="51759"/>
                </a:lnTo>
                <a:lnTo>
                  <a:pt x="86264" y="51759"/>
                </a:lnTo>
                <a:lnTo>
                  <a:pt x="0" y="0"/>
                </a:lnTo>
                <a:close/>
              </a:path>
            </a:pathLst>
          </a:cu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7" name="Forme libre 206"/>
          <p:cNvSpPr/>
          <p:nvPr/>
        </p:nvSpPr>
        <p:spPr>
          <a:xfrm>
            <a:off x="983411" y="6064370"/>
            <a:ext cx="198408" cy="241539"/>
          </a:xfrm>
          <a:custGeom>
            <a:avLst/>
            <a:gdLst>
              <a:gd name="connsiteX0" fmla="*/ 17253 w 198408"/>
              <a:gd name="connsiteY0" fmla="*/ 189781 h 241539"/>
              <a:gd name="connsiteX1" fmla="*/ 0 w 198408"/>
              <a:gd name="connsiteY1" fmla="*/ 103517 h 241539"/>
              <a:gd name="connsiteX2" fmla="*/ 25880 w 198408"/>
              <a:gd name="connsiteY2" fmla="*/ 86264 h 241539"/>
              <a:gd name="connsiteX3" fmla="*/ 25880 w 198408"/>
              <a:gd name="connsiteY3" fmla="*/ 0 h 241539"/>
              <a:gd name="connsiteX4" fmla="*/ 155276 w 198408"/>
              <a:gd name="connsiteY4" fmla="*/ 77638 h 241539"/>
              <a:gd name="connsiteX5" fmla="*/ 198408 w 198408"/>
              <a:gd name="connsiteY5" fmla="*/ 155275 h 241539"/>
              <a:gd name="connsiteX6" fmla="*/ 181155 w 198408"/>
              <a:gd name="connsiteY6" fmla="*/ 215660 h 241539"/>
              <a:gd name="connsiteX7" fmla="*/ 103517 w 198408"/>
              <a:gd name="connsiteY7" fmla="*/ 215660 h 241539"/>
              <a:gd name="connsiteX8" fmla="*/ 69012 w 198408"/>
              <a:gd name="connsiteY8" fmla="*/ 232913 h 241539"/>
              <a:gd name="connsiteX9" fmla="*/ 69012 w 198408"/>
              <a:gd name="connsiteY9" fmla="*/ 232913 h 241539"/>
              <a:gd name="connsiteX10" fmla="*/ 43132 w 198408"/>
              <a:gd name="connsiteY10" fmla="*/ 241539 h 241539"/>
              <a:gd name="connsiteX11" fmla="*/ 17253 w 198408"/>
              <a:gd name="connsiteY11" fmla="*/ 189781 h 2415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98408" h="241539">
                <a:moveTo>
                  <a:pt x="17253" y="189781"/>
                </a:moveTo>
                <a:lnTo>
                  <a:pt x="0" y="103517"/>
                </a:lnTo>
                <a:lnTo>
                  <a:pt x="25880" y="86264"/>
                </a:lnTo>
                <a:lnTo>
                  <a:pt x="25880" y="0"/>
                </a:lnTo>
                <a:lnTo>
                  <a:pt x="155276" y="77638"/>
                </a:lnTo>
                <a:lnTo>
                  <a:pt x="198408" y="155275"/>
                </a:lnTo>
                <a:cubicBezTo>
                  <a:pt x="174775" y="190725"/>
                  <a:pt x="181155" y="170787"/>
                  <a:pt x="181155" y="215660"/>
                </a:cubicBezTo>
                <a:lnTo>
                  <a:pt x="103517" y="215660"/>
                </a:lnTo>
                <a:lnTo>
                  <a:pt x="69012" y="232913"/>
                </a:lnTo>
                <a:lnTo>
                  <a:pt x="69012" y="232913"/>
                </a:lnTo>
                <a:lnTo>
                  <a:pt x="43132" y="241539"/>
                </a:lnTo>
                <a:lnTo>
                  <a:pt x="17253" y="189781"/>
                </a:lnTo>
                <a:close/>
              </a:path>
            </a:pathLst>
          </a:cu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8" name="Ellipse 207"/>
          <p:cNvSpPr/>
          <p:nvPr/>
        </p:nvSpPr>
        <p:spPr>
          <a:xfrm>
            <a:off x="3357555" y="3500439"/>
            <a:ext cx="142875" cy="1428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209" name="ZoneTexte 189"/>
          <p:cNvSpPr txBox="1">
            <a:spLocks noChangeArrowheads="1"/>
          </p:cNvSpPr>
          <p:nvPr/>
        </p:nvSpPr>
        <p:spPr bwMode="auto">
          <a:xfrm>
            <a:off x="3214685" y="3611565"/>
            <a:ext cx="8563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fr-FR" altLang="fr-FR" sz="1000" dirty="0" smtClean="0"/>
              <a:t>Salt Lake city</a:t>
            </a:r>
            <a:endParaRPr lang="fr-FR" altLang="fr-FR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71438"/>
            <a:ext cx="5643563" cy="691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Forme libre 11"/>
          <p:cNvSpPr/>
          <p:nvPr/>
        </p:nvSpPr>
        <p:spPr>
          <a:xfrm>
            <a:off x="1760517" y="2698750"/>
            <a:ext cx="2740045" cy="3598863"/>
          </a:xfrm>
          <a:custGeom>
            <a:avLst/>
            <a:gdLst>
              <a:gd name="connsiteX0" fmla="*/ 855407 w 2580968"/>
              <a:gd name="connsiteY0" fmla="*/ 3111910 h 3598606"/>
              <a:gd name="connsiteX1" fmla="*/ 1224116 w 2580968"/>
              <a:gd name="connsiteY1" fmla="*/ 2610464 h 3598606"/>
              <a:gd name="connsiteX2" fmla="*/ 1179871 w 2580968"/>
              <a:gd name="connsiteY2" fmla="*/ 2433484 h 3598606"/>
              <a:gd name="connsiteX3" fmla="*/ 1135626 w 2580968"/>
              <a:gd name="connsiteY3" fmla="*/ 2433484 h 3598606"/>
              <a:gd name="connsiteX4" fmla="*/ 1091381 w 2580968"/>
              <a:gd name="connsiteY4" fmla="*/ 2182761 h 3598606"/>
              <a:gd name="connsiteX5" fmla="*/ 884903 w 2580968"/>
              <a:gd name="connsiteY5" fmla="*/ 1932039 h 3598606"/>
              <a:gd name="connsiteX6" fmla="*/ 707923 w 2580968"/>
              <a:gd name="connsiteY6" fmla="*/ 1917290 h 3598606"/>
              <a:gd name="connsiteX7" fmla="*/ 634181 w 2580968"/>
              <a:gd name="connsiteY7" fmla="*/ 1047135 h 3598606"/>
              <a:gd name="connsiteX8" fmla="*/ 117987 w 2580968"/>
              <a:gd name="connsiteY8" fmla="*/ 663677 h 3598606"/>
              <a:gd name="connsiteX9" fmla="*/ 0 w 2580968"/>
              <a:gd name="connsiteY9" fmla="*/ 324464 h 3598606"/>
              <a:gd name="connsiteX10" fmla="*/ 132736 w 2580968"/>
              <a:gd name="connsiteY10" fmla="*/ 88490 h 3598606"/>
              <a:gd name="connsiteX11" fmla="*/ 339213 w 2580968"/>
              <a:gd name="connsiteY11" fmla="*/ 0 h 3598606"/>
              <a:gd name="connsiteX12" fmla="*/ 634181 w 2580968"/>
              <a:gd name="connsiteY12" fmla="*/ 0 h 3598606"/>
              <a:gd name="connsiteX13" fmla="*/ 737420 w 2580968"/>
              <a:gd name="connsiteY13" fmla="*/ 29497 h 3598606"/>
              <a:gd name="connsiteX14" fmla="*/ 1002890 w 2580968"/>
              <a:gd name="connsiteY14" fmla="*/ 427703 h 3598606"/>
              <a:gd name="connsiteX15" fmla="*/ 1415845 w 2580968"/>
              <a:gd name="connsiteY15" fmla="*/ 958645 h 3598606"/>
              <a:gd name="connsiteX16" fmla="*/ 1533832 w 2580968"/>
              <a:gd name="connsiteY16" fmla="*/ 929148 h 3598606"/>
              <a:gd name="connsiteX17" fmla="*/ 1622323 w 2580968"/>
              <a:gd name="connsiteY17" fmla="*/ 693174 h 3598606"/>
              <a:gd name="connsiteX18" fmla="*/ 1843549 w 2580968"/>
              <a:gd name="connsiteY18" fmla="*/ 604684 h 3598606"/>
              <a:gd name="connsiteX19" fmla="*/ 2020529 w 2580968"/>
              <a:gd name="connsiteY19" fmla="*/ 619432 h 3598606"/>
              <a:gd name="connsiteX20" fmla="*/ 2227007 w 2580968"/>
              <a:gd name="connsiteY20" fmla="*/ 737419 h 3598606"/>
              <a:gd name="connsiteX21" fmla="*/ 2374490 w 2580968"/>
              <a:gd name="connsiteY21" fmla="*/ 1061884 h 3598606"/>
              <a:gd name="connsiteX22" fmla="*/ 2507226 w 2580968"/>
              <a:gd name="connsiteY22" fmla="*/ 1489587 h 3598606"/>
              <a:gd name="connsiteX23" fmla="*/ 2580968 w 2580968"/>
              <a:gd name="connsiteY23" fmla="*/ 2020529 h 3598606"/>
              <a:gd name="connsiteX24" fmla="*/ 2551471 w 2580968"/>
              <a:gd name="connsiteY24" fmla="*/ 1991032 h 3598606"/>
              <a:gd name="connsiteX25" fmla="*/ 2344994 w 2580968"/>
              <a:gd name="connsiteY25" fmla="*/ 2050026 h 3598606"/>
              <a:gd name="connsiteX26" fmla="*/ 1828800 w 2580968"/>
              <a:gd name="connsiteY26" fmla="*/ 2433484 h 3598606"/>
              <a:gd name="connsiteX27" fmla="*/ 1814052 w 2580968"/>
              <a:gd name="connsiteY27" fmla="*/ 2831690 h 3598606"/>
              <a:gd name="connsiteX28" fmla="*/ 1401097 w 2580968"/>
              <a:gd name="connsiteY28" fmla="*/ 3598606 h 3598606"/>
              <a:gd name="connsiteX29" fmla="*/ 1401097 w 2580968"/>
              <a:gd name="connsiteY29" fmla="*/ 3569110 h 3598606"/>
              <a:gd name="connsiteX30" fmla="*/ 1430594 w 2580968"/>
              <a:gd name="connsiteY30" fmla="*/ 3465871 h 3598606"/>
              <a:gd name="connsiteX31" fmla="*/ 855407 w 2580968"/>
              <a:gd name="connsiteY31" fmla="*/ 3111910 h 35986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2580968" h="3598606">
                <a:moveTo>
                  <a:pt x="855407" y="3111910"/>
                </a:moveTo>
                <a:lnTo>
                  <a:pt x="1224116" y="2610464"/>
                </a:lnTo>
                <a:lnTo>
                  <a:pt x="1179871" y="2433484"/>
                </a:lnTo>
                <a:lnTo>
                  <a:pt x="1135626" y="2433484"/>
                </a:lnTo>
                <a:lnTo>
                  <a:pt x="1091381" y="2182761"/>
                </a:lnTo>
                <a:lnTo>
                  <a:pt x="884903" y="1932039"/>
                </a:lnTo>
                <a:lnTo>
                  <a:pt x="707923" y="1917290"/>
                </a:lnTo>
                <a:lnTo>
                  <a:pt x="634181" y="1047135"/>
                </a:lnTo>
                <a:cubicBezTo>
                  <a:pt x="127291" y="644605"/>
                  <a:pt x="283667" y="498008"/>
                  <a:pt x="117987" y="663677"/>
                </a:cubicBezTo>
                <a:lnTo>
                  <a:pt x="0" y="324464"/>
                </a:lnTo>
                <a:lnTo>
                  <a:pt x="132736" y="88490"/>
                </a:lnTo>
                <a:lnTo>
                  <a:pt x="339213" y="0"/>
                </a:lnTo>
                <a:lnTo>
                  <a:pt x="634181" y="0"/>
                </a:lnTo>
                <a:lnTo>
                  <a:pt x="737420" y="29497"/>
                </a:lnTo>
                <a:lnTo>
                  <a:pt x="1002890" y="427703"/>
                </a:lnTo>
                <a:lnTo>
                  <a:pt x="1415845" y="958645"/>
                </a:lnTo>
                <a:lnTo>
                  <a:pt x="1533832" y="929148"/>
                </a:lnTo>
                <a:lnTo>
                  <a:pt x="1622323" y="693174"/>
                </a:lnTo>
                <a:lnTo>
                  <a:pt x="1843549" y="604684"/>
                </a:lnTo>
                <a:lnTo>
                  <a:pt x="2020529" y="619432"/>
                </a:lnTo>
                <a:lnTo>
                  <a:pt x="2227007" y="737419"/>
                </a:lnTo>
                <a:lnTo>
                  <a:pt x="2374490" y="1061884"/>
                </a:lnTo>
                <a:lnTo>
                  <a:pt x="2507226" y="1489587"/>
                </a:lnTo>
                <a:lnTo>
                  <a:pt x="2580968" y="2020529"/>
                </a:lnTo>
                <a:lnTo>
                  <a:pt x="2551471" y="1991032"/>
                </a:lnTo>
                <a:lnTo>
                  <a:pt x="2344994" y="2050026"/>
                </a:lnTo>
                <a:lnTo>
                  <a:pt x="1828800" y="2433484"/>
                </a:lnTo>
                <a:lnTo>
                  <a:pt x="1814052" y="2831690"/>
                </a:lnTo>
                <a:lnTo>
                  <a:pt x="1401097" y="3598606"/>
                </a:lnTo>
                <a:lnTo>
                  <a:pt x="1401097" y="3569110"/>
                </a:lnTo>
                <a:lnTo>
                  <a:pt x="1430594" y="3465871"/>
                </a:lnTo>
                <a:lnTo>
                  <a:pt x="855407" y="3111910"/>
                </a:lnTo>
                <a:close/>
              </a:path>
            </a:pathLst>
          </a:cu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84" name="Forme libre 83"/>
          <p:cNvSpPr/>
          <p:nvPr/>
        </p:nvSpPr>
        <p:spPr>
          <a:xfrm>
            <a:off x="2665562" y="4822166"/>
            <a:ext cx="1138687" cy="1431985"/>
          </a:xfrm>
          <a:custGeom>
            <a:avLst/>
            <a:gdLst>
              <a:gd name="connsiteX0" fmla="*/ 0 w 1138687"/>
              <a:gd name="connsiteY0" fmla="*/ 983411 h 1431985"/>
              <a:gd name="connsiteX1" fmla="*/ 353683 w 1138687"/>
              <a:gd name="connsiteY1" fmla="*/ 543464 h 1431985"/>
              <a:gd name="connsiteX2" fmla="*/ 362310 w 1138687"/>
              <a:gd name="connsiteY2" fmla="*/ 422694 h 1431985"/>
              <a:gd name="connsiteX3" fmla="*/ 327804 w 1138687"/>
              <a:gd name="connsiteY3" fmla="*/ 310551 h 1431985"/>
              <a:gd name="connsiteX4" fmla="*/ 276046 w 1138687"/>
              <a:gd name="connsiteY4" fmla="*/ 129396 h 1431985"/>
              <a:gd name="connsiteX5" fmla="*/ 534838 w 1138687"/>
              <a:gd name="connsiteY5" fmla="*/ 51759 h 1431985"/>
              <a:gd name="connsiteX6" fmla="*/ 603849 w 1138687"/>
              <a:gd name="connsiteY6" fmla="*/ 0 h 1431985"/>
              <a:gd name="connsiteX7" fmla="*/ 905774 w 1138687"/>
              <a:gd name="connsiteY7" fmla="*/ 0 h 1431985"/>
              <a:gd name="connsiteX8" fmla="*/ 897147 w 1138687"/>
              <a:gd name="connsiteY8" fmla="*/ 138023 h 1431985"/>
              <a:gd name="connsiteX9" fmla="*/ 1086929 w 1138687"/>
              <a:gd name="connsiteY9" fmla="*/ 267419 h 1431985"/>
              <a:gd name="connsiteX10" fmla="*/ 1138687 w 1138687"/>
              <a:gd name="connsiteY10" fmla="*/ 293298 h 1431985"/>
              <a:gd name="connsiteX11" fmla="*/ 1052423 w 1138687"/>
              <a:gd name="connsiteY11" fmla="*/ 345057 h 1431985"/>
              <a:gd name="connsiteX12" fmla="*/ 1078302 w 1138687"/>
              <a:gd name="connsiteY12" fmla="*/ 724619 h 1431985"/>
              <a:gd name="connsiteX13" fmla="*/ 646981 w 1138687"/>
              <a:gd name="connsiteY13" fmla="*/ 1431985 h 1431985"/>
              <a:gd name="connsiteX14" fmla="*/ 0 w 1138687"/>
              <a:gd name="connsiteY14" fmla="*/ 1035170 h 14319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138687" h="1431985">
                <a:moveTo>
                  <a:pt x="0" y="983411"/>
                </a:moveTo>
                <a:lnTo>
                  <a:pt x="353683" y="543464"/>
                </a:lnTo>
                <a:lnTo>
                  <a:pt x="362310" y="422694"/>
                </a:lnTo>
                <a:lnTo>
                  <a:pt x="327804" y="310551"/>
                </a:lnTo>
                <a:lnTo>
                  <a:pt x="276046" y="129396"/>
                </a:lnTo>
                <a:lnTo>
                  <a:pt x="534838" y="51759"/>
                </a:lnTo>
                <a:lnTo>
                  <a:pt x="603849" y="0"/>
                </a:lnTo>
                <a:lnTo>
                  <a:pt x="905774" y="0"/>
                </a:lnTo>
                <a:lnTo>
                  <a:pt x="897147" y="138023"/>
                </a:lnTo>
                <a:lnTo>
                  <a:pt x="1086929" y="267419"/>
                </a:lnTo>
                <a:lnTo>
                  <a:pt x="1138687" y="293298"/>
                </a:lnTo>
                <a:lnTo>
                  <a:pt x="1052423" y="345057"/>
                </a:lnTo>
                <a:lnTo>
                  <a:pt x="1078302" y="724619"/>
                </a:lnTo>
                <a:lnTo>
                  <a:pt x="646981" y="1431985"/>
                </a:lnTo>
                <a:lnTo>
                  <a:pt x="0" y="1035170"/>
                </a:lnTo>
              </a:path>
            </a:pathLst>
          </a:custGeom>
          <a:solidFill>
            <a:srgbClr val="FFC000">
              <a:alpha val="82000"/>
            </a:srgbClr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19" name="ZoneTexte 95"/>
          <p:cNvSpPr txBox="1">
            <a:spLocks noChangeArrowheads="1"/>
          </p:cNvSpPr>
          <p:nvPr/>
        </p:nvSpPr>
        <p:spPr bwMode="auto">
          <a:xfrm>
            <a:off x="3143240" y="4702188"/>
            <a:ext cx="107156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600" dirty="0">
                <a:latin typeface="Calibri" pitchFamily="34" charset="0"/>
              </a:rPr>
              <a:t>Sao</a:t>
            </a:r>
          </a:p>
          <a:p>
            <a:r>
              <a:rPr lang="fr-FR" sz="1600" dirty="0">
                <a:latin typeface="Calibri" pitchFamily="34" charset="0"/>
              </a:rPr>
              <a:t>Paulo</a:t>
            </a:r>
          </a:p>
        </p:txBody>
      </p:sp>
      <p:sp>
        <p:nvSpPr>
          <p:cNvPr id="5" name="Forme libre 4"/>
          <p:cNvSpPr/>
          <p:nvPr/>
        </p:nvSpPr>
        <p:spPr>
          <a:xfrm>
            <a:off x="342900" y="696913"/>
            <a:ext cx="3157530" cy="2732087"/>
          </a:xfrm>
          <a:custGeom>
            <a:avLst/>
            <a:gdLst>
              <a:gd name="connsiteX0" fmla="*/ 0 w 3166110"/>
              <a:gd name="connsiteY0" fmla="*/ 1863090 h 2708910"/>
              <a:gd name="connsiteX1" fmla="*/ 91440 w 3166110"/>
              <a:gd name="connsiteY1" fmla="*/ 1531620 h 2708910"/>
              <a:gd name="connsiteX2" fmla="*/ 468630 w 3166110"/>
              <a:gd name="connsiteY2" fmla="*/ 1371600 h 2708910"/>
              <a:gd name="connsiteX3" fmla="*/ 468630 w 3166110"/>
              <a:gd name="connsiteY3" fmla="*/ 480060 h 2708910"/>
              <a:gd name="connsiteX4" fmla="*/ 800100 w 3166110"/>
              <a:gd name="connsiteY4" fmla="*/ 571500 h 2708910"/>
              <a:gd name="connsiteX5" fmla="*/ 1005840 w 3166110"/>
              <a:gd name="connsiteY5" fmla="*/ 640080 h 2708910"/>
              <a:gd name="connsiteX6" fmla="*/ 1314450 w 3166110"/>
              <a:gd name="connsiteY6" fmla="*/ 457200 h 2708910"/>
              <a:gd name="connsiteX7" fmla="*/ 1154430 w 3166110"/>
              <a:gd name="connsiteY7" fmla="*/ 148590 h 2708910"/>
              <a:gd name="connsiteX8" fmla="*/ 1360170 w 3166110"/>
              <a:gd name="connsiteY8" fmla="*/ 182880 h 2708910"/>
              <a:gd name="connsiteX9" fmla="*/ 1657350 w 3166110"/>
              <a:gd name="connsiteY9" fmla="*/ 0 h 2708910"/>
              <a:gd name="connsiteX10" fmla="*/ 1714500 w 3166110"/>
              <a:gd name="connsiteY10" fmla="*/ 68580 h 2708910"/>
              <a:gd name="connsiteX11" fmla="*/ 1771650 w 3166110"/>
              <a:gd name="connsiteY11" fmla="*/ 514350 h 2708910"/>
              <a:gd name="connsiteX12" fmla="*/ 1771650 w 3166110"/>
              <a:gd name="connsiteY12" fmla="*/ 502920 h 2708910"/>
              <a:gd name="connsiteX13" fmla="*/ 1863090 w 3166110"/>
              <a:gd name="connsiteY13" fmla="*/ 571500 h 2708910"/>
              <a:gd name="connsiteX14" fmla="*/ 2137410 w 3166110"/>
              <a:gd name="connsiteY14" fmla="*/ 502920 h 2708910"/>
              <a:gd name="connsiteX15" fmla="*/ 2251710 w 3166110"/>
              <a:gd name="connsiteY15" fmla="*/ 400050 h 2708910"/>
              <a:gd name="connsiteX16" fmla="*/ 2697480 w 3166110"/>
              <a:gd name="connsiteY16" fmla="*/ 411480 h 2708910"/>
              <a:gd name="connsiteX17" fmla="*/ 2800350 w 3166110"/>
              <a:gd name="connsiteY17" fmla="*/ 125730 h 2708910"/>
              <a:gd name="connsiteX18" fmla="*/ 3006090 w 3166110"/>
              <a:gd name="connsiteY18" fmla="*/ 571500 h 2708910"/>
              <a:gd name="connsiteX19" fmla="*/ 2903220 w 3166110"/>
              <a:gd name="connsiteY19" fmla="*/ 742950 h 2708910"/>
              <a:gd name="connsiteX20" fmla="*/ 3166110 w 3166110"/>
              <a:gd name="connsiteY20" fmla="*/ 834390 h 2708910"/>
              <a:gd name="connsiteX21" fmla="*/ 3143250 w 3166110"/>
              <a:gd name="connsiteY21" fmla="*/ 1108710 h 2708910"/>
              <a:gd name="connsiteX22" fmla="*/ 3017520 w 3166110"/>
              <a:gd name="connsiteY22" fmla="*/ 1383030 h 2708910"/>
              <a:gd name="connsiteX23" fmla="*/ 2846070 w 3166110"/>
              <a:gd name="connsiteY23" fmla="*/ 1737360 h 2708910"/>
              <a:gd name="connsiteX24" fmla="*/ 2606040 w 3166110"/>
              <a:gd name="connsiteY24" fmla="*/ 2023110 h 2708910"/>
              <a:gd name="connsiteX25" fmla="*/ 2400300 w 3166110"/>
              <a:gd name="connsiteY25" fmla="*/ 2274570 h 2708910"/>
              <a:gd name="connsiteX26" fmla="*/ 2103120 w 3166110"/>
              <a:gd name="connsiteY26" fmla="*/ 2503170 h 2708910"/>
              <a:gd name="connsiteX27" fmla="*/ 1657350 w 3166110"/>
              <a:gd name="connsiteY27" fmla="*/ 2708910 h 2708910"/>
              <a:gd name="connsiteX28" fmla="*/ 1234440 w 3166110"/>
              <a:gd name="connsiteY28" fmla="*/ 2560320 h 2708910"/>
              <a:gd name="connsiteX29" fmla="*/ 1028700 w 3166110"/>
              <a:gd name="connsiteY29" fmla="*/ 2137410 h 2708910"/>
              <a:gd name="connsiteX30" fmla="*/ 571500 w 3166110"/>
              <a:gd name="connsiteY30" fmla="*/ 2343150 h 2708910"/>
              <a:gd name="connsiteX31" fmla="*/ 194310 w 3166110"/>
              <a:gd name="connsiteY31" fmla="*/ 2171700 h 2708910"/>
              <a:gd name="connsiteX32" fmla="*/ 0 w 3166110"/>
              <a:gd name="connsiteY32" fmla="*/ 1863090 h 2708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3166110" h="2708910">
                <a:moveTo>
                  <a:pt x="0" y="1863090"/>
                </a:moveTo>
                <a:lnTo>
                  <a:pt x="91440" y="1531620"/>
                </a:lnTo>
                <a:lnTo>
                  <a:pt x="468630" y="1371600"/>
                </a:lnTo>
                <a:lnTo>
                  <a:pt x="468630" y="480060"/>
                </a:lnTo>
                <a:lnTo>
                  <a:pt x="800100" y="571500"/>
                </a:lnTo>
                <a:lnTo>
                  <a:pt x="1005840" y="640080"/>
                </a:lnTo>
                <a:lnTo>
                  <a:pt x="1314450" y="457200"/>
                </a:lnTo>
                <a:lnTo>
                  <a:pt x="1154430" y="148590"/>
                </a:lnTo>
                <a:lnTo>
                  <a:pt x="1360170" y="182880"/>
                </a:lnTo>
                <a:lnTo>
                  <a:pt x="1657350" y="0"/>
                </a:lnTo>
                <a:lnTo>
                  <a:pt x="1714500" y="68580"/>
                </a:lnTo>
                <a:cubicBezTo>
                  <a:pt x="1733550" y="217170"/>
                  <a:pt x="1752107" y="365824"/>
                  <a:pt x="1771650" y="514350"/>
                </a:cubicBezTo>
                <a:cubicBezTo>
                  <a:pt x="1772147" y="518127"/>
                  <a:pt x="1771650" y="506730"/>
                  <a:pt x="1771650" y="502920"/>
                </a:cubicBezTo>
                <a:lnTo>
                  <a:pt x="1863090" y="571500"/>
                </a:lnTo>
                <a:lnTo>
                  <a:pt x="2137410" y="502920"/>
                </a:lnTo>
                <a:lnTo>
                  <a:pt x="2251710" y="400050"/>
                </a:lnTo>
                <a:lnTo>
                  <a:pt x="2697480" y="411480"/>
                </a:lnTo>
                <a:lnTo>
                  <a:pt x="2800350" y="125730"/>
                </a:lnTo>
                <a:lnTo>
                  <a:pt x="3006090" y="571500"/>
                </a:lnTo>
                <a:lnTo>
                  <a:pt x="2903220" y="742950"/>
                </a:lnTo>
                <a:lnTo>
                  <a:pt x="3166110" y="834390"/>
                </a:lnTo>
                <a:lnTo>
                  <a:pt x="3143250" y="1108710"/>
                </a:lnTo>
                <a:lnTo>
                  <a:pt x="3017520" y="1383030"/>
                </a:lnTo>
                <a:lnTo>
                  <a:pt x="2846070" y="1737360"/>
                </a:lnTo>
                <a:lnTo>
                  <a:pt x="2606040" y="2023110"/>
                </a:lnTo>
                <a:lnTo>
                  <a:pt x="2400300" y="2274570"/>
                </a:lnTo>
                <a:cubicBezTo>
                  <a:pt x="2100044" y="2493988"/>
                  <a:pt x="2103120" y="2369049"/>
                  <a:pt x="2103120" y="2503170"/>
                </a:cubicBezTo>
                <a:lnTo>
                  <a:pt x="1657350" y="2708910"/>
                </a:lnTo>
                <a:lnTo>
                  <a:pt x="1234440" y="2560320"/>
                </a:lnTo>
                <a:lnTo>
                  <a:pt x="1028700" y="2137410"/>
                </a:lnTo>
                <a:lnTo>
                  <a:pt x="571500" y="2343150"/>
                </a:lnTo>
                <a:lnTo>
                  <a:pt x="194310" y="2171700"/>
                </a:lnTo>
                <a:lnTo>
                  <a:pt x="0" y="1863090"/>
                </a:lnTo>
                <a:close/>
              </a:path>
            </a:pathLst>
          </a:cu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15" name="Forme libre 14"/>
          <p:cNvSpPr/>
          <p:nvPr/>
        </p:nvSpPr>
        <p:spPr>
          <a:xfrm>
            <a:off x="2743200" y="1533524"/>
            <a:ext cx="2614618" cy="2967045"/>
          </a:xfrm>
          <a:custGeom>
            <a:avLst/>
            <a:gdLst>
              <a:gd name="connsiteX0" fmla="*/ 0 w 2536723"/>
              <a:gd name="connsiteY0" fmla="*/ 1415845 h 2964426"/>
              <a:gd name="connsiteX1" fmla="*/ 412955 w 2536723"/>
              <a:gd name="connsiteY1" fmla="*/ 914400 h 2964426"/>
              <a:gd name="connsiteX2" fmla="*/ 766916 w 2536723"/>
              <a:gd name="connsiteY2" fmla="*/ 294968 h 2964426"/>
              <a:gd name="connsiteX3" fmla="*/ 766916 w 2536723"/>
              <a:gd name="connsiteY3" fmla="*/ 0 h 2964426"/>
              <a:gd name="connsiteX4" fmla="*/ 1209368 w 2536723"/>
              <a:gd name="connsiteY4" fmla="*/ 103239 h 2964426"/>
              <a:gd name="connsiteX5" fmla="*/ 1312606 w 2536723"/>
              <a:gd name="connsiteY5" fmla="*/ 280220 h 2964426"/>
              <a:gd name="connsiteX6" fmla="*/ 1887794 w 2536723"/>
              <a:gd name="connsiteY6" fmla="*/ 353962 h 2964426"/>
              <a:gd name="connsiteX7" fmla="*/ 2448232 w 2536723"/>
              <a:gd name="connsiteY7" fmla="*/ 678426 h 2964426"/>
              <a:gd name="connsiteX8" fmla="*/ 2536723 w 2536723"/>
              <a:gd name="connsiteY8" fmla="*/ 988142 h 2964426"/>
              <a:gd name="connsiteX9" fmla="*/ 2462981 w 2536723"/>
              <a:gd name="connsiteY9" fmla="*/ 1047136 h 2964426"/>
              <a:gd name="connsiteX10" fmla="*/ 1961535 w 2536723"/>
              <a:gd name="connsiteY10" fmla="*/ 1755058 h 2964426"/>
              <a:gd name="connsiteX11" fmla="*/ 1946787 w 2536723"/>
              <a:gd name="connsiteY11" fmla="*/ 2507226 h 2964426"/>
              <a:gd name="connsiteX12" fmla="*/ 1755058 w 2536723"/>
              <a:gd name="connsiteY12" fmla="*/ 2964426 h 2964426"/>
              <a:gd name="connsiteX13" fmla="*/ 1651819 w 2536723"/>
              <a:gd name="connsiteY13" fmla="*/ 2964426 h 2964426"/>
              <a:gd name="connsiteX14" fmla="*/ 1666568 w 2536723"/>
              <a:gd name="connsiteY14" fmla="*/ 2772697 h 2964426"/>
              <a:gd name="connsiteX15" fmla="*/ 1578077 w 2536723"/>
              <a:gd name="connsiteY15" fmla="*/ 2448233 h 2964426"/>
              <a:gd name="connsiteX16" fmla="*/ 1386348 w 2536723"/>
              <a:gd name="connsiteY16" fmla="*/ 1902542 h 2964426"/>
              <a:gd name="connsiteX17" fmla="*/ 1150374 w 2536723"/>
              <a:gd name="connsiteY17" fmla="*/ 1740310 h 2964426"/>
              <a:gd name="connsiteX18" fmla="*/ 899652 w 2536723"/>
              <a:gd name="connsiteY18" fmla="*/ 1784555 h 2964426"/>
              <a:gd name="connsiteX19" fmla="*/ 737419 w 2536723"/>
              <a:gd name="connsiteY19" fmla="*/ 1887794 h 2964426"/>
              <a:gd name="connsiteX20" fmla="*/ 634181 w 2536723"/>
              <a:gd name="connsiteY20" fmla="*/ 2109020 h 2964426"/>
              <a:gd name="connsiteX21" fmla="*/ 575187 w 2536723"/>
              <a:gd name="connsiteY21" fmla="*/ 2153265 h 2964426"/>
              <a:gd name="connsiteX22" fmla="*/ 0 w 2536723"/>
              <a:gd name="connsiteY22" fmla="*/ 1415845 h 2964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2536723" h="2964426">
                <a:moveTo>
                  <a:pt x="0" y="1415845"/>
                </a:moveTo>
                <a:lnTo>
                  <a:pt x="412955" y="914400"/>
                </a:lnTo>
                <a:lnTo>
                  <a:pt x="766916" y="294968"/>
                </a:lnTo>
                <a:lnTo>
                  <a:pt x="766916" y="0"/>
                </a:lnTo>
                <a:lnTo>
                  <a:pt x="1209368" y="103239"/>
                </a:lnTo>
                <a:lnTo>
                  <a:pt x="1312606" y="280220"/>
                </a:lnTo>
                <a:lnTo>
                  <a:pt x="1887794" y="353962"/>
                </a:lnTo>
                <a:lnTo>
                  <a:pt x="2448232" y="678426"/>
                </a:lnTo>
                <a:lnTo>
                  <a:pt x="2536723" y="988142"/>
                </a:lnTo>
                <a:lnTo>
                  <a:pt x="2462981" y="1047136"/>
                </a:lnTo>
                <a:lnTo>
                  <a:pt x="1961535" y="1755058"/>
                </a:lnTo>
                <a:lnTo>
                  <a:pt x="1946787" y="2507226"/>
                </a:lnTo>
                <a:lnTo>
                  <a:pt x="1755058" y="2964426"/>
                </a:lnTo>
                <a:lnTo>
                  <a:pt x="1651819" y="2964426"/>
                </a:lnTo>
                <a:lnTo>
                  <a:pt x="1666568" y="2772697"/>
                </a:lnTo>
                <a:lnTo>
                  <a:pt x="1578077" y="2448233"/>
                </a:lnTo>
                <a:lnTo>
                  <a:pt x="1386348" y="1902542"/>
                </a:lnTo>
                <a:lnTo>
                  <a:pt x="1150374" y="1740310"/>
                </a:lnTo>
                <a:lnTo>
                  <a:pt x="899652" y="1784555"/>
                </a:lnTo>
                <a:lnTo>
                  <a:pt x="737419" y="1887794"/>
                </a:lnTo>
                <a:lnTo>
                  <a:pt x="634181" y="2109020"/>
                </a:lnTo>
                <a:lnTo>
                  <a:pt x="575187" y="2153265"/>
                </a:lnTo>
                <a:lnTo>
                  <a:pt x="0" y="1415845"/>
                </a:lnTo>
                <a:close/>
              </a:path>
            </a:pathLst>
          </a:cu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44" name="Forme libre 43"/>
          <p:cNvSpPr/>
          <p:nvPr/>
        </p:nvSpPr>
        <p:spPr>
          <a:xfrm>
            <a:off x="3286125" y="5673725"/>
            <a:ext cx="309563" cy="398463"/>
          </a:xfrm>
          <a:custGeom>
            <a:avLst/>
            <a:gdLst>
              <a:gd name="connsiteX0" fmla="*/ 147484 w 309716"/>
              <a:gd name="connsiteY0" fmla="*/ 398207 h 398207"/>
              <a:gd name="connsiteX1" fmla="*/ 0 w 309716"/>
              <a:gd name="connsiteY1" fmla="*/ 221226 h 398207"/>
              <a:gd name="connsiteX2" fmla="*/ 0 w 309716"/>
              <a:gd name="connsiteY2" fmla="*/ 58994 h 398207"/>
              <a:gd name="connsiteX3" fmla="*/ 191729 w 309716"/>
              <a:gd name="connsiteY3" fmla="*/ 0 h 398207"/>
              <a:gd name="connsiteX4" fmla="*/ 309716 w 309716"/>
              <a:gd name="connsiteY4" fmla="*/ 147484 h 398207"/>
              <a:gd name="connsiteX5" fmla="*/ 147484 w 309716"/>
              <a:gd name="connsiteY5" fmla="*/ 398207 h 3982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09716" h="398207">
                <a:moveTo>
                  <a:pt x="147484" y="398207"/>
                </a:moveTo>
                <a:lnTo>
                  <a:pt x="0" y="221226"/>
                </a:lnTo>
                <a:lnTo>
                  <a:pt x="0" y="58994"/>
                </a:lnTo>
                <a:lnTo>
                  <a:pt x="191729" y="0"/>
                </a:lnTo>
                <a:lnTo>
                  <a:pt x="309716" y="147484"/>
                </a:lnTo>
                <a:lnTo>
                  <a:pt x="147484" y="398207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24" name="Ellipse 23"/>
          <p:cNvSpPr/>
          <p:nvPr/>
        </p:nvSpPr>
        <p:spPr>
          <a:xfrm>
            <a:off x="3643313" y="3714750"/>
            <a:ext cx="142875" cy="1428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28" name="Ellipse 27"/>
          <p:cNvSpPr/>
          <p:nvPr/>
        </p:nvSpPr>
        <p:spPr>
          <a:xfrm>
            <a:off x="5143500" y="2500313"/>
            <a:ext cx="142875" cy="1428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45" name="Forme libre 44"/>
          <p:cNvSpPr/>
          <p:nvPr/>
        </p:nvSpPr>
        <p:spPr>
          <a:xfrm>
            <a:off x="3571875" y="4143375"/>
            <a:ext cx="944563" cy="958850"/>
          </a:xfrm>
          <a:custGeom>
            <a:avLst/>
            <a:gdLst>
              <a:gd name="connsiteX0" fmla="*/ 162232 w 943897"/>
              <a:gd name="connsiteY0" fmla="*/ 958645 h 958645"/>
              <a:gd name="connsiteX1" fmla="*/ 0 w 943897"/>
              <a:gd name="connsiteY1" fmla="*/ 796413 h 958645"/>
              <a:gd name="connsiteX2" fmla="*/ 44245 w 943897"/>
              <a:gd name="connsiteY2" fmla="*/ 486697 h 958645"/>
              <a:gd name="connsiteX3" fmla="*/ 132736 w 943897"/>
              <a:gd name="connsiteY3" fmla="*/ 353962 h 958645"/>
              <a:gd name="connsiteX4" fmla="*/ 457200 w 943897"/>
              <a:gd name="connsiteY4" fmla="*/ 309716 h 958645"/>
              <a:gd name="connsiteX5" fmla="*/ 516194 w 943897"/>
              <a:gd name="connsiteY5" fmla="*/ 221226 h 958645"/>
              <a:gd name="connsiteX6" fmla="*/ 560439 w 943897"/>
              <a:gd name="connsiteY6" fmla="*/ 73742 h 958645"/>
              <a:gd name="connsiteX7" fmla="*/ 737419 w 943897"/>
              <a:gd name="connsiteY7" fmla="*/ 0 h 958645"/>
              <a:gd name="connsiteX8" fmla="*/ 855407 w 943897"/>
              <a:gd name="connsiteY8" fmla="*/ 29497 h 958645"/>
              <a:gd name="connsiteX9" fmla="*/ 884903 w 943897"/>
              <a:gd name="connsiteY9" fmla="*/ 206478 h 958645"/>
              <a:gd name="connsiteX10" fmla="*/ 914400 w 943897"/>
              <a:gd name="connsiteY10" fmla="*/ 383458 h 958645"/>
              <a:gd name="connsiteX11" fmla="*/ 943897 w 943897"/>
              <a:gd name="connsiteY11" fmla="*/ 486697 h 958645"/>
              <a:gd name="connsiteX12" fmla="*/ 722671 w 943897"/>
              <a:gd name="connsiteY12" fmla="*/ 575187 h 958645"/>
              <a:gd name="connsiteX13" fmla="*/ 545690 w 943897"/>
              <a:gd name="connsiteY13" fmla="*/ 693175 h 958645"/>
              <a:gd name="connsiteX14" fmla="*/ 235974 w 943897"/>
              <a:gd name="connsiteY14" fmla="*/ 943897 h 9586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943897" h="958645">
                <a:moveTo>
                  <a:pt x="162232" y="958645"/>
                </a:moveTo>
                <a:lnTo>
                  <a:pt x="0" y="796413"/>
                </a:lnTo>
                <a:lnTo>
                  <a:pt x="44245" y="486697"/>
                </a:lnTo>
                <a:lnTo>
                  <a:pt x="132736" y="353962"/>
                </a:lnTo>
                <a:lnTo>
                  <a:pt x="457200" y="309716"/>
                </a:lnTo>
                <a:lnTo>
                  <a:pt x="516194" y="221226"/>
                </a:lnTo>
                <a:lnTo>
                  <a:pt x="560439" y="73742"/>
                </a:lnTo>
                <a:lnTo>
                  <a:pt x="737419" y="0"/>
                </a:lnTo>
                <a:lnTo>
                  <a:pt x="855407" y="29497"/>
                </a:lnTo>
                <a:lnTo>
                  <a:pt x="884903" y="206478"/>
                </a:lnTo>
                <a:lnTo>
                  <a:pt x="914400" y="383458"/>
                </a:lnTo>
                <a:lnTo>
                  <a:pt x="943897" y="486697"/>
                </a:lnTo>
                <a:lnTo>
                  <a:pt x="722671" y="575187"/>
                </a:lnTo>
                <a:lnTo>
                  <a:pt x="545690" y="693175"/>
                </a:lnTo>
                <a:lnTo>
                  <a:pt x="235974" y="943897"/>
                </a:lnTo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27" name="Ellipse 26"/>
          <p:cNvSpPr/>
          <p:nvPr/>
        </p:nvSpPr>
        <p:spPr>
          <a:xfrm>
            <a:off x="4143375" y="4286250"/>
            <a:ext cx="142875" cy="1428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49" name="Forme libre 48"/>
          <p:cNvSpPr/>
          <p:nvPr/>
        </p:nvSpPr>
        <p:spPr>
          <a:xfrm>
            <a:off x="58738" y="1504950"/>
            <a:ext cx="3530600" cy="1990725"/>
          </a:xfrm>
          <a:custGeom>
            <a:avLst/>
            <a:gdLst>
              <a:gd name="connsiteX0" fmla="*/ 3480619 w 3529781"/>
              <a:gd name="connsiteY0" fmla="*/ 0 h 1991033"/>
              <a:gd name="connsiteX1" fmla="*/ 3465871 w 3529781"/>
              <a:gd name="connsiteY1" fmla="*/ 412955 h 1991033"/>
              <a:gd name="connsiteX2" fmla="*/ 3097161 w 3529781"/>
              <a:gd name="connsiteY2" fmla="*/ 398207 h 1991033"/>
              <a:gd name="connsiteX3" fmla="*/ 2728451 w 3529781"/>
              <a:gd name="connsiteY3" fmla="*/ 530942 h 1991033"/>
              <a:gd name="connsiteX4" fmla="*/ 2492477 w 3529781"/>
              <a:gd name="connsiteY4" fmla="*/ 648930 h 1991033"/>
              <a:gd name="connsiteX5" fmla="*/ 2094271 w 3529781"/>
              <a:gd name="connsiteY5" fmla="*/ 884904 h 1991033"/>
              <a:gd name="connsiteX6" fmla="*/ 1607574 w 3529781"/>
              <a:gd name="connsiteY6" fmla="*/ 1017639 h 1991033"/>
              <a:gd name="connsiteX7" fmla="*/ 1238864 w 3529781"/>
              <a:gd name="connsiteY7" fmla="*/ 1342104 h 1991033"/>
              <a:gd name="connsiteX8" fmla="*/ 899651 w 3529781"/>
              <a:gd name="connsiteY8" fmla="*/ 1460091 h 1991033"/>
              <a:gd name="connsiteX9" fmla="*/ 501445 w 3529781"/>
              <a:gd name="connsiteY9" fmla="*/ 1268362 h 1991033"/>
              <a:gd name="connsiteX10" fmla="*/ 265471 w 3529781"/>
              <a:gd name="connsiteY10" fmla="*/ 1460091 h 1991033"/>
              <a:gd name="connsiteX11" fmla="*/ 383458 w 3529781"/>
              <a:gd name="connsiteY11" fmla="*/ 1710813 h 1991033"/>
              <a:gd name="connsiteX12" fmla="*/ 0 w 3529781"/>
              <a:gd name="connsiteY12" fmla="*/ 1991033 h 19910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529781" h="1991033">
                <a:moveTo>
                  <a:pt x="3480619" y="0"/>
                </a:moveTo>
                <a:cubicBezTo>
                  <a:pt x="3505200" y="173293"/>
                  <a:pt x="3529781" y="346587"/>
                  <a:pt x="3465871" y="412955"/>
                </a:cubicBezTo>
                <a:cubicBezTo>
                  <a:pt x="3401961" y="479323"/>
                  <a:pt x="3220064" y="378543"/>
                  <a:pt x="3097161" y="398207"/>
                </a:cubicBezTo>
                <a:cubicBezTo>
                  <a:pt x="2974258" y="417871"/>
                  <a:pt x="2829232" y="489155"/>
                  <a:pt x="2728451" y="530942"/>
                </a:cubicBezTo>
                <a:cubicBezTo>
                  <a:pt x="2627670" y="572729"/>
                  <a:pt x="2598174" y="589936"/>
                  <a:pt x="2492477" y="648930"/>
                </a:cubicBezTo>
                <a:cubicBezTo>
                  <a:pt x="2386780" y="707924"/>
                  <a:pt x="2241755" y="823453"/>
                  <a:pt x="2094271" y="884904"/>
                </a:cubicBezTo>
                <a:cubicBezTo>
                  <a:pt x="1946787" y="946355"/>
                  <a:pt x="1750142" y="941439"/>
                  <a:pt x="1607574" y="1017639"/>
                </a:cubicBezTo>
                <a:cubicBezTo>
                  <a:pt x="1465006" y="1093839"/>
                  <a:pt x="1356851" y="1268362"/>
                  <a:pt x="1238864" y="1342104"/>
                </a:cubicBezTo>
                <a:cubicBezTo>
                  <a:pt x="1120877" y="1415846"/>
                  <a:pt x="1022554" y="1472381"/>
                  <a:pt x="899651" y="1460091"/>
                </a:cubicBezTo>
                <a:cubicBezTo>
                  <a:pt x="776748" y="1447801"/>
                  <a:pt x="607142" y="1268362"/>
                  <a:pt x="501445" y="1268362"/>
                </a:cubicBezTo>
                <a:cubicBezTo>
                  <a:pt x="395748" y="1268362"/>
                  <a:pt x="285135" y="1386349"/>
                  <a:pt x="265471" y="1460091"/>
                </a:cubicBezTo>
                <a:cubicBezTo>
                  <a:pt x="245807" y="1533833"/>
                  <a:pt x="427703" y="1622323"/>
                  <a:pt x="383458" y="1710813"/>
                </a:cubicBezTo>
                <a:cubicBezTo>
                  <a:pt x="339213" y="1799303"/>
                  <a:pt x="169606" y="1895168"/>
                  <a:pt x="0" y="1991033"/>
                </a:cubicBezTo>
              </a:path>
            </a:pathLst>
          </a:cu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cxnSp>
        <p:nvCxnSpPr>
          <p:cNvPr id="60" name="Connecteur droit 59"/>
          <p:cNvCxnSpPr/>
          <p:nvPr/>
        </p:nvCxnSpPr>
        <p:spPr>
          <a:xfrm flipV="1">
            <a:off x="4429125" y="2143116"/>
            <a:ext cx="214313" cy="1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necteur droit 63"/>
          <p:cNvCxnSpPr/>
          <p:nvPr/>
        </p:nvCxnSpPr>
        <p:spPr>
          <a:xfrm>
            <a:off x="4357686" y="2285992"/>
            <a:ext cx="42862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necteur droit 65"/>
          <p:cNvCxnSpPr/>
          <p:nvPr/>
        </p:nvCxnSpPr>
        <p:spPr>
          <a:xfrm flipV="1">
            <a:off x="4357688" y="2500306"/>
            <a:ext cx="642940" cy="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necteur droit 69"/>
          <p:cNvCxnSpPr>
            <a:endCxn id="58" idx="5"/>
          </p:cNvCxnSpPr>
          <p:nvPr/>
        </p:nvCxnSpPr>
        <p:spPr>
          <a:xfrm>
            <a:off x="4351339" y="2768914"/>
            <a:ext cx="608114" cy="1143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Flèche gauche 71"/>
          <p:cNvSpPr/>
          <p:nvPr/>
        </p:nvSpPr>
        <p:spPr>
          <a:xfrm rot="16740035">
            <a:off x="3792557" y="3475784"/>
            <a:ext cx="1366838" cy="83369"/>
          </a:xfrm>
          <a:prstGeom prst="leftArrow">
            <a:avLst/>
          </a:prstGeom>
          <a:solidFill>
            <a:srgbClr val="92D05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73" name="Flèche gauche 72"/>
          <p:cNvSpPr/>
          <p:nvPr/>
        </p:nvSpPr>
        <p:spPr>
          <a:xfrm rot="3120949">
            <a:off x="2127352" y="3662304"/>
            <a:ext cx="1714500" cy="71438"/>
          </a:xfrm>
          <a:prstGeom prst="leftArrow">
            <a:avLst/>
          </a:prstGeom>
          <a:solidFill>
            <a:srgbClr val="92D05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79" name="Flèche gauche 78"/>
          <p:cNvSpPr/>
          <p:nvPr/>
        </p:nvSpPr>
        <p:spPr>
          <a:xfrm>
            <a:off x="3143240" y="4714874"/>
            <a:ext cx="357198" cy="142885"/>
          </a:xfrm>
          <a:prstGeom prst="leftArrow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80" name="Flèche gauche 79"/>
          <p:cNvSpPr/>
          <p:nvPr/>
        </p:nvSpPr>
        <p:spPr>
          <a:xfrm rot="17908209">
            <a:off x="3353273" y="5330492"/>
            <a:ext cx="500063" cy="125412"/>
          </a:xfrm>
          <a:prstGeom prst="leftArrow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87" name="Forme libre 86"/>
          <p:cNvSpPr/>
          <p:nvPr/>
        </p:nvSpPr>
        <p:spPr>
          <a:xfrm>
            <a:off x="928688" y="4822825"/>
            <a:ext cx="2595562" cy="1090613"/>
          </a:xfrm>
          <a:custGeom>
            <a:avLst/>
            <a:gdLst>
              <a:gd name="connsiteX0" fmla="*/ 0 w 2595717"/>
              <a:gd name="connsiteY0" fmla="*/ 0 h 1091380"/>
              <a:gd name="connsiteX1" fmla="*/ 1710813 w 2595717"/>
              <a:gd name="connsiteY1" fmla="*/ 324464 h 1091380"/>
              <a:gd name="connsiteX2" fmla="*/ 2005781 w 2595717"/>
              <a:gd name="connsiteY2" fmla="*/ 486696 h 1091380"/>
              <a:gd name="connsiteX3" fmla="*/ 2595717 w 2595717"/>
              <a:gd name="connsiteY3" fmla="*/ 1091380 h 10913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95717" h="1091380">
                <a:moveTo>
                  <a:pt x="0" y="0"/>
                </a:moveTo>
                <a:cubicBezTo>
                  <a:pt x="688258" y="121674"/>
                  <a:pt x="1376516" y="243348"/>
                  <a:pt x="1710813" y="324464"/>
                </a:cubicBezTo>
                <a:cubicBezTo>
                  <a:pt x="2045110" y="405580"/>
                  <a:pt x="1858297" y="358877"/>
                  <a:pt x="2005781" y="486696"/>
                </a:cubicBezTo>
                <a:cubicBezTo>
                  <a:pt x="2153265" y="614515"/>
                  <a:pt x="2374491" y="852947"/>
                  <a:pt x="2595717" y="1091380"/>
                </a:cubicBezTo>
              </a:path>
            </a:pathLst>
          </a:custGeom>
          <a:noFill/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25" name="Ellipse 24"/>
          <p:cNvSpPr/>
          <p:nvPr/>
        </p:nvSpPr>
        <p:spPr>
          <a:xfrm>
            <a:off x="3357563" y="5715000"/>
            <a:ext cx="142875" cy="1428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2113" name="ZoneTexte 89"/>
          <p:cNvSpPr txBox="1">
            <a:spLocks noChangeArrowheads="1"/>
          </p:cNvSpPr>
          <p:nvPr/>
        </p:nvSpPr>
        <p:spPr bwMode="auto">
          <a:xfrm>
            <a:off x="1285875" y="1857375"/>
            <a:ext cx="107156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600">
                <a:latin typeface="Calibri" pitchFamily="34" charset="0"/>
              </a:rPr>
              <a:t>NORD</a:t>
            </a:r>
          </a:p>
        </p:txBody>
      </p:sp>
      <p:sp>
        <p:nvSpPr>
          <p:cNvPr id="2114" name="ZoneTexte 90"/>
          <p:cNvSpPr txBox="1">
            <a:spLocks noChangeArrowheads="1"/>
          </p:cNvSpPr>
          <p:nvPr/>
        </p:nvSpPr>
        <p:spPr bwMode="auto">
          <a:xfrm>
            <a:off x="3214678" y="2571744"/>
            <a:ext cx="128587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600" dirty="0">
                <a:latin typeface="Calibri" pitchFamily="34" charset="0"/>
              </a:rPr>
              <a:t>NORDESTE</a:t>
            </a:r>
          </a:p>
        </p:txBody>
      </p:sp>
      <p:sp>
        <p:nvSpPr>
          <p:cNvPr id="2115" name="ZoneTexte 91"/>
          <p:cNvSpPr txBox="1">
            <a:spLocks noChangeArrowheads="1"/>
          </p:cNvSpPr>
          <p:nvPr/>
        </p:nvSpPr>
        <p:spPr bwMode="auto">
          <a:xfrm>
            <a:off x="2500298" y="3487167"/>
            <a:ext cx="92869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sz="1600" dirty="0">
                <a:latin typeface="Calibri" pitchFamily="34" charset="0"/>
              </a:rPr>
              <a:t>CENTRE OUEST</a:t>
            </a:r>
          </a:p>
        </p:txBody>
      </p:sp>
      <p:sp>
        <p:nvSpPr>
          <p:cNvPr id="2116" name="ZoneTexte 92"/>
          <p:cNvSpPr txBox="1">
            <a:spLocks noChangeArrowheads="1"/>
          </p:cNvSpPr>
          <p:nvPr/>
        </p:nvSpPr>
        <p:spPr bwMode="auto">
          <a:xfrm>
            <a:off x="3071802" y="4357694"/>
            <a:ext cx="1071562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600" dirty="0">
                <a:latin typeface="Calibri" pitchFamily="34" charset="0"/>
              </a:rPr>
              <a:t>SUDESTE</a:t>
            </a:r>
          </a:p>
        </p:txBody>
      </p:sp>
      <p:sp>
        <p:nvSpPr>
          <p:cNvPr id="2117" name="ZoneTexte 93"/>
          <p:cNvSpPr txBox="1">
            <a:spLocks noChangeArrowheads="1"/>
          </p:cNvSpPr>
          <p:nvPr/>
        </p:nvSpPr>
        <p:spPr bwMode="auto">
          <a:xfrm>
            <a:off x="2928938" y="5286375"/>
            <a:ext cx="71436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1600" dirty="0">
                <a:latin typeface="Calibri" pitchFamily="34" charset="0"/>
              </a:rPr>
              <a:t>SUD</a:t>
            </a:r>
          </a:p>
        </p:txBody>
      </p:sp>
      <p:sp>
        <p:nvSpPr>
          <p:cNvPr id="2118" name="ZoneTexte 94"/>
          <p:cNvSpPr txBox="1">
            <a:spLocks noChangeArrowheads="1"/>
          </p:cNvSpPr>
          <p:nvPr/>
        </p:nvSpPr>
        <p:spPr bwMode="auto">
          <a:xfrm>
            <a:off x="3500430" y="3429000"/>
            <a:ext cx="107156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600" u="sng" dirty="0">
                <a:latin typeface="Calibri" pitchFamily="34" charset="0"/>
              </a:rPr>
              <a:t>Brasilia</a:t>
            </a:r>
          </a:p>
        </p:txBody>
      </p:sp>
      <p:sp>
        <p:nvSpPr>
          <p:cNvPr id="2120" name="ZoneTexte 96"/>
          <p:cNvSpPr txBox="1">
            <a:spLocks noChangeArrowheads="1"/>
          </p:cNvSpPr>
          <p:nvPr/>
        </p:nvSpPr>
        <p:spPr bwMode="auto">
          <a:xfrm>
            <a:off x="4357686" y="4500570"/>
            <a:ext cx="1071562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600" dirty="0">
                <a:latin typeface="Calibri" pitchFamily="34" charset="0"/>
              </a:rPr>
              <a:t>Rio</a:t>
            </a:r>
          </a:p>
        </p:txBody>
      </p:sp>
      <p:sp>
        <p:nvSpPr>
          <p:cNvPr id="2121" name="ZoneTexte 97"/>
          <p:cNvSpPr txBox="1">
            <a:spLocks noChangeArrowheads="1"/>
          </p:cNvSpPr>
          <p:nvPr/>
        </p:nvSpPr>
        <p:spPr bwMode="auto">
          <a:xfrm>
            <a:off x="5286375" y="2428875"/>
            <a:ext cx="107156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600">
                <a:latin typeface="Calibri" pitchFamily="34" charset="0"/>
              </a:rPr>
              <a:t>Recife</a:t>
            </a:r>
          </a:p>
        </p:txBody>
      </p:sp>
      <p:sp>
        <p:nvSpPr>
          <p:cNvPr id="2122" name="ZoneTexte 98"/>
          <p:cNvSpPr txBox="1">
            <a:spLocks noChangeArrowheads="1"/>
          </p:cNvSpPr>
          <p:nvPr/>
        </p:nvSpPr>
        <p:spPr bwMode="auto">
          <a:xfrm>
            <a:off x="3500438" y="5643563"/>
            <a:ext cx="107156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600" dirty="0">
                <a:latin typeface="Calibri" pitchFamily="34" charset="0"/>
              </a:rPr>
              <a:t>Porto </a:t>
            </a:r>
            <a:r>
              <a:rPr lang="fr-FR" sz="1600" dirty="0" err="1">
                <a:latin typeface="Calibri" pitchFamily="34" charset="0"/>
              </a:rPr>
              <a:t>Alegre</a:t>
            </a:r>
            <a:r>
              <a:rPr lang="fr-FR" sz="1600" dirty="0">
                <a:latin typeface="Calibri" pitchFamily="34" charset="0"/>
              </a:rPr>
              <a:t> </a:t>
            </a:r>
          </a:p>
        </p:txBody>
      </p:sp>
      <p:sp>
        <p:nvSpPr>
          <p:cNvPr id="2123" name="ZoneTexte 99"/>
          <p:cNvSpPr txBox="1">
            <a:spLocks noChangeArrowheads="1"/>
          </p:cNvSpPr>
          <p:nvPr/>
        </p:nvSpPr>
        <p:spPr bwMode="auto">
          <a:xfrm>
            <a:off x="4214810" y="3786190"/>
            <a:ext cx="10715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600" dirty="0">
                <a:latin typeface="Calibri" pitchFamily="34" charset="0"/>
              </a:rPr>
              <a:t>Bello </a:t>
            </a:r>
            <a:r>
              <a:rPr lang="fr-FR" sz="1600" dirty="0" err="1">
                <a:latin typeface="Calibri" pitchFamily="34" charset="0"/>
              </a:rPr>
              <a:t>Horizonte</a:t>
            </a:r>
            <a:endParaRPr lang="fr-FR" sz="1600" dirty="0">
              <a:latin typeface="Calibri" pitchFamily="34" charset="0"/>
            </a:endParaRPr>
          </a:p>
        </p:txBody>
      </p:sp>
      <p:sp>
        <p:nvSpPr>
          <p:cNvPr id="2124" name="ZoneTexte 100"/>
          <p:cNvSpPr txBox="1">
            <a:spLocks noChangeArrowheads="1"/>
          </p:cNvSpPr>
          <p:nvPr/>
        </p:nvSpPr>
        <p:spPr bwMode="auto">
          <a:xfrm>
            <a:off x="500034" y="0"/>
            <a:ext cx="5070619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900" b="1" dirty="0" smtClean="0">
                <a:latin typeface="Arial" pitchFamily="34" charset="0"/>
                <a:cs typeface="Arial" pitchFamily="34" charset="0"/>
              </a:rPr>
              <a:t>Un territoire brésilien marqué par des disparités mais dont la mise en valeur est en cours</a:t>
            </a:r>
            <a:endParaRPr lang="fr-FR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25" name="ZoneTexte 102"/>
          <p:cNvSpPr txBox="1">
            <a:spLocks noChangeArrowheads="1"/>
          </p:cNvSpPr>
          <p:nvPr/>
        </p:nvSpPr>
        <p:spPr bwMode="auto">
          <a:xfrm>
            <a:off x="7240588" y="6357938"/>
            <a:ext cx="190341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>
                <a:latin typeface="Calibri" pitchFamily="34" charset="0"/>
              </a:rPr>
              <a:t>Auteur : Manuel Nérée </a:t>
            </a:r>
          </a:p>
        </p:txBody>
      </p:sp>
      <p:sp>
        <p:nvSpPr>
          <p:cNvPr id="2126" name="ZoneTexte 80"/>
          <p:cNvSpPr txBox="1">
            <a:spLocks noChangeArrowheads="1"/>
          </p:cNvSpPr>
          <p:nvPr/>
        </p:nvSpPr>
        <p:spPr bwMode="auto">
          <a:xfrm>
            <a:off x="1000125" y="357188"/>
            <a:ext cx="1785938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000"/>
              <a:t>VENEZUELA</a:t>
            </a:r>
          </a:p>
        </p:txBody>
      </p:sp>
      <p:sp>
        <p:nvSpPr>
          <p:cNvPr id="2127" name="ZoneTexte 82"/>
          <p:cNvSpPr txBox="1">
            <a:spLocks noChangeArrowheads="1"/>
          </p:cNvSpPr>
          <p:nvPr/>
        </p:nvSpPr>
        <p:spPr bwMode="auto">
          <a:xfrm>
            <a:off x="2214563" y="714375"/>
            <a:ext cx="1785937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000"/>
              <a:t>SURINAM</a:t>
            </a:r>
          </a:p>
        </p:txBody>
      </p:sp>
      <p:sp>
        <p:nvSpPr>
          <p:cNvPr id="2128" name="ZoneTexte 84"/>
          <p:cNvSpPr txBox="1">
            <a:spLocks noChangeArrowheads="1"/>
          </p:cNvSpPr>
          <p:nvPr/>
        </p:nvSpPr>
        <p:spPr bwMode="auto">
          <a:xfrm>
            <a:off x="0" y="2000250"/>
            <a:ext cx="1785938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000" dirty="0" smtClean="0"/>
              <a:t>PEROU</a:t>
            </a:r>
            <a:endParaRPr lang="fr-FR" sz="1000" dirty="0"/>
          </a:p>
        </p:txBody>
      </p:sp>
      <p:sp>
        <p:nvSpPr>
          <p:cNvPr id="2129" name="ZoneTexte 89"/>
          <p:cNvSpPr txBox="1">
            <a:spLocks noChangeArrowheads="1"/>
          </p:cNvSpPr>
          <p:nvPr/>
        </p:nvSpPr>
        <p:spPr bwMode="auto">
          <a:xfrm>
            <a:off x="1143000" y="3786188"/>
            <a:ext cx="785794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1000"/>
              <a:t>BOLIVIE</a:t>
            </a:r>
          </a:p>
        </p:txBody>
      </p:sp>
      <p:sp>
        <p:nvSpPr>
          <p:cNvPr id="2130" name="ZoneTexte 90"/>
          <p:cNvSpPr txBox="1">
            <a:spLocks noChangeArrowheads="1"/>
          </p:cNvSpPr>
          <p:nvPr/>
        </p:nvSpPr>
        <p:spPr bwMode="auto">
          <a:xfrm>
            <a:off x="2000250" y="4786313"/>
            <a:ext cx="1785938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000"/>
              <a:t>PARAGUAY</a:t>
            </a:r>
          </a:p>
        </p:txBody>
      </p:sp>
      <p:sp>
        <p:nvSpPr>
          <p:cNvPr id="2131" name="ZoneTexte 91"/>
          <p:cNvSpPr txBox="1">
            <a:spLocks noChangeArrowheads="1"/>
          </p:cNvSpPr>
          <p:nvPr/>
        </p:nvSpPr>
        <p:spPr bwMode="auto">
          <a:xfrm>
            <a:off x="1500188" y="6286500"/>
            <a:ext cx="1785937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000"/>
              <a:t>ARGENTINE</a:t>
            </a:r>
          </a:p>
        </p:txBody>
      </p:sp>
      <p:sp>
        <p:nvSpPr>
          <p:cNvPr id="2132" name="ZoneTexte 92"/>
          <p:cNvSpPr txBox="1">
            <a:spLocks noChangeArrowheads="1"/>
          </p:cNvSpPr>
          <p:nvPr/>
        </p:nvSpPr>
        <p:spPr bwMode="auto">
          <a:xfrm>
            <a:off x="2428875" y="6040438"/>
            <a:ext cx="1785938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000" dirty="0"/>
              <a:t>URUGUAY</a:t>
            </a:r>
          </a:p>
        </p:txBody>
      </p:sp>
      <p:sp>
        <p:nvSpPr>
          <p:cNvPr id="2133" name="ZoneTexte 93"/>
          <p:cNvSpPr txBox="1">
            <a:spLocks noChangeArrowheads="1"/>
          </p:cNvSpPr>
          <p:nvPr/>
        </p:nvSpPr>
        <p:spPr bwMode="auto">
          <a:xfrm>
            <a:off x="642938" y="5786438"/>
            <a:ext cx="1785937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000"/>
              <a:t>CHILI</a:t>
            </a:r>
          </a:p>
        </p:txBody>
      </p:sp>
      <p:sp>
        <p:nvSpPr>
          <p:cNvPr id="2134" name="ZoneTexte 94"/>
          <p:cNvSpPr txBox="1">
            <a:spLocks noChangeArrowheads="1"/>
          </p:cNvSpPr>
          <p:nvPr/>
        </p:nvSpPr>
        <p:spPr bwMode="auto">
          <a:xfrm>
            <a:off x="1785938" y="500063"/>
            <a:ext cx="1785937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000"/>
              <a:t>GUYANA</a:t>
            </a:r>
          </a:p>
        </p:txBody>
      </p:sp>
      <p:sp>
        <p:nvSpPr>
          <p:cNvPr id="2135" name="ZoneTexte 97"/>
          <p:cNvSpPr txBox="1">
            <a:spLocks noChangeArrowheads="1"/>
          </p:cNvSpPr>
          <p:nvPr/>
        </p:nvSpPr>
        <p:spPr bwMode="auto">
          <a:xfrm>
            <a:off x="1928813" y="1785938"/>
            <a:ext cx="1071562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600">
                <a:latin typeface="Calibri" pitchFamily="34" charset="0"/>
              </a:rPr>
              <a:t>Manaus</a:t>
            </a:r>
          </a:p>
        </p:txBody>
      </p:sp>
      <p:sp>
        <p:nvSpPr>
          <p:cNvPr id="2136" name="ZoneTexte 97"/>
          <p:cNvSpPr txBox="1">
            <a:spLocks noChangeArrowheads="1"/>
          </p:cNvSpPr>
          <p:nvPr/>
        </p:nvSpPr>
        <p:spPr bwMode="auto">
          <a:xfrm>
            <a:off x="4929188" y="3214688"/>
            <a:ext cx="1071562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600">
                <a:latin typeface="Calibri" pitchFamily="34" charset="0"/>
              </a:rPr>
              <a:t>Salvador</a:t>
            </a:r>
          </a:p>
        </p:txBody>
      </p:sp>
      <p:sp>
        <p:nvSpPr>
          <p:cNvPr id="2137" name="ZoneTexte 97"/>
          <p:cNvSpPr txBox="1">
            <a:spLocks noChangeArrowheads="1"/>
          </p:cNvSpPr>
          <p:nvPr/>
        </p:nvSpPr>
        <p:spPr bwMode="auto">
          <a:xfrm>
            <a:off x="3357554" y="1071546"/>
            <a:ext cx="71438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1600" dirty="0">
                <a:latin typeface="Calibri" pitchFamily="34" charset="0"/>
              </a:rPr>
              <a:t>Belém</a:t>
            </a:r>
          </a:p>
        </p:txBody>
      </p:sp>
      <p:sp>
        <p:nvSpPr>
          <p:cNvPr id="91" name="Forme libre 90"/>
          <p:cNvSpPr/>
          <p:nvPr/>
        </p:nvSpPr>
        <p:spPr>
          <a:xfrm>
            <a:off x="1871932" y="1526875"/>
            <a:ext cx="1647645" cy="1846053"/>
          </a:xfrm>
          <a:custGeom>
            <a:avLst/>
            <a:gdLst>
              <a:gd name="connsiteX0" fmla="*/ 120770 w 1647645"/>
              <a:gd name="connsiteY0" fmla="*/ 1846053 h 1846053"/>
              <a:gd name="connsiteX1" fmla="*/ 0 w 1647645"/>
              <a:gd name="connsiteY1" fmla="*/ 1544129 h 1846053"/>
              <a:gd name="connsiteX2" fmla="*/ 120770 w 1647645"/>
              <a:gd name="connsiteY2" fmla="*/ 1268083 h 1846053"/>
              <a:gd name="connsiteX3" fmla="*/ 327804 w 1647645"/>
              <a:gd name="connsiteY3" fmla="*/ 1173193 h 1846053"/>
              <a:gd name="connsiteX4" fmla="*/ 629728 w 1647645"/>
              <a:gd name="connsiteY4" fmla="*/ 1164567 h 1846053"/>
              <a:gd name="connsiteX5" fmla="*/ 741872 w 1647645"/>
              <a:gd name="connsiteY5" fmla="*/ 1181819 h 1846053"/>
              <a:gd name="connsiteX6" fmla="*/ 879894 w 1647645"/>
              <a:gd name="connsiteY6" fmla="*/ 1414733 h 1846053"/>
              <a:gd name="connsiteX7" fmla="*/ 914400 w 1647645"/>
              <a:gd name="connsiteY7" fmla="*/ 1388853 h 1846053"/>
              <a:gd name="connsiteX8" fmla="*/ 1397479 w 1647645"/>
              <a:gd name="connsiteY8" fmla="*/ 733246 h 1846053"/>
              <a:gd name="connsiteX9" fmla="*/ 1595887 w 1647645"/>
              <a:gd name="connsiteY9" fmla="*/ 379563 h 1846053"/>
              <a:gd name="connsiteX10" fmla="*/ 1647645 w 1647645"/>
              <a:gd name="connsiteY10" fmla="*/ 0 h 18460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647645" h="1846053">
                <a:moveTo>
                  <a:pt x="120770" y="1846053"/>
                </a:moveTo>
                <a:cubicBezTo>
                  <a:pt x="60385" y="1743255"/>
                  <a:pt x="0" y="1640457"/>
                  <a:pt x="0" y="1544129"/>
                </a:cubicBezTo>
                <a:cubicBezTo>
                  <a:pt x="0" y="1447801"/>
                  <a:pt x="66136" y="1329906"/>
                  <a:pt x="120770" y="1268083"/>
                </a:cubicBezTo>
                <a:cubicBezTo>
                  <a:pt x="175404" y="1206260"/>
                  <a:pt x="242978" y="1190446"/>
                  <a:pt x="327804" y="1173193"/>
                </a:cubicBezTo>
                <a:cubicBezTo>
                  <a:pt x="412630" y="1155940"/>
                  <a:pt x="560717" y="1163129"/>
                  <a:pt x="629728" y="1164567"/>
                </a:cubicBezTo>
                <a:cubicBezTo>
                  <a:pt x="698739" y="1166005"/>
                  <a:pt x="700178" y="1140125"/>
                  <a:pt x="741872" y="1181819"/>
                </a:cubicBezTo>
                <a:cubicBezTo>
                  <a:pt x="783566" y="1223513"/>
                  <a:pt x="851139" y="1380227"/>
                  <a:pt x="879894" y="1414733"/>
                </a:cubicBezTo>
                <a:cubicBezTo>
                  <a:pt x="908649" y="1449239"/>
                  <a:pt x="828136" y="1502434"/>
                  <a:pt x="914400" y="1388853"/>
                </a:cubicBezTo>
                <a:cubicBezTo>
                  <a:pt x="1000664" y="1275272"/>
                  <a:pt x="1283898" y="901461"/>
                  <a:pt x="1397479" y="733246"/>
                </a:cubicBezTo>
                <a:cubicBezTo>
                  <a:pt x="1511060" y="565031"/>
                  <a:pt x="1554193" y="501771"/>
                  <a:pt x="1595887" y="379563"/>
                </a:cubicBezTo>
                <a:cubicBezTo>
                  <a:pt x="1637581" y="257355"/>
                  <a:pt x="1642613" y="128677"/>
                  <a:pt x="1647645" y="0"/>
                </a:cubicBezTo>
              </a:path>
            </a:pathLst>
          </a:cu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2" name="Flèche gauche 91"/>
          <p:cNvSpPr/>
          <p:nvPr/>
        </p:nvSpPr>
        <p:spPr>
          <a:xfrm>
            <a:off x="3357554" y="1500174"/>
            <a:ext cx="71437" cy="71438"/>
          </a:xfrm>
          <a:prstGeom prst="leftArrow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93" name="Flèche gauche 92"/>
          <p:cNvSpPr/>
          <p:nvPr/>
        </p:nvSpPr>
        <p:spPr>
          <a:xfrm>
            <a:off x="3357554" y="1714488"/>
            <a:ext cx="71437" cy="71438"/>
          </a:xfrm>
          <a:prstGeom prst="leftArrow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94" name="Flèche gauche 93"/>
          <p:cNvSpPr/>
          <p:nvPr/>
        </p:nvSpPr>
        <p:spPr>
          <a:xfrm>
            <a:off x="3286116" y="1928802"/>
            <a:ext cx="71437" cy="71438"/>
          </a:xfrm>
          <a:prstGeom prst="leftArrow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95" name="Flèche gauche 94"/>
          <p:cNvSpPr/>
          <p:nvPr/>
        </p:nvSpPr>
        <p:spPr>
          <a:xfrm>
            <a:off x="3214679" y="2081202"/>
            <a:ext cx="71437" cy="71438"/>
          </a:xfrm>
          <a:prstGeom prst="leftArrow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96" name="Flèche gauche 95"/>
          <p:cNvSpPr/>
          <p:nvPr/>
        </p:nvSpPr>
        <p:spPr>
          <a:xfrm>
            <a:off x="3071802" y="2233602"/>
            <a:ext cx="71437" cy="71438"/>
          </a:xfrm>
          <a:prstGeom prst="leftArrow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97" name="Flèche gauche 96"/>
          <p:cNvSpPr/>
          <p:nvPr/>
        </p:nvSpPr>
        <p:spPr>
          <a:xfrm>
            <a:off x="3000364" y="2386002"/>
            <a:ext cx="71437" cy="71438"/>
          </a:xfrm>
          <a:prstGeom prst="leftArrow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98" name="Flèche gauche 97"/>
          <p:cNvSpPr/>
          <p:nvPr/>
        </p:nvSpPr>
        <p:spPr>
          <a:xfrm>
            <a:off x="2857488" y="2538402"/>
            <a:ext cx="71437" cy="71438"/>
          </a:xfrm>
          <a:prstGeom prst="leftArrow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99" name="Flèche gauche 98"/>
          <p:cNvSpPr/>
          <p:nvPr/>
        </p:nvSpPr>
        <p:spPr>
          <a:xfrm>
            <a:off x="2786050" y="2714620"/>
            <a:ext cx="71437" cy="71438"/>
          </a:xfrm>
          <a:prstGeom prst="leftArrow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100" name="Flèche gauche 99"/>
          <p:cNvSpPr/>
          <p:nvPr/>
        </p:nvSpPr>
        <p:spPr>
          <a:xfrm>
            <a:off x="2500299" y="2538402"/>
            <a:ext cx="71437" cy="71438"/>
          </a:xfrm>
          <a:prstGeom prst="leftArrow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101" name="Flèche gauche 100"/>
          <p:cNvSpPr/>
          <p:nvPr/>
        </p:nvSpPr>
        <p:spPr>
          <a:xfrm>
            <a:off x="2357423" y="2571744"/>
            <a:ext cx="71437" cy="71438"/>
          </a:xfrm>
          <a:prstGeom prst="leftArrow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102" name="Flèche gauche 101"/>
          <p:cNvSpPr/>
          <p:nvPr/>
        </p:nvSpPr>
        <p:spPr>
          <a:xfrm>
            <a:off x="2143109" y="2571744"/>
            <a:ext cx="71437" cy="71438"/>
          </a:xfrm>
          <a:prstGeom prst="leftArrow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103" name="Flèche gauche 102"/>
          <p:cNvSpPr/>
          <p:nvPr/>
        </p:nvSpPr>
        <p:spPr>
          <a:xfrm>
            <a:off x="1928795" y="2643182"/>
            <a:ext cx="71437" cy="71438"/>
          </a:xfrm>
          <a:prstGeom prst="leftArrow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104" name="Flèche gauche 103"/>
          <p:cNvSpPr/>
          <p:nvPr/>
        </p:nvSpPr>
        <p:spPr>
          <a:xfrm>
            <a:off x="1785918" y="2795582"/>
            <a:ext cx="71437" cy="71438"/>
          </a:xfrm>
          <a:prstGeom prst="leftArrow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105" name="Flèche gauche 104"/>
          <p:cNvSpPr/>
          <p:nvPr/>
        </p:nvSpPr>
        <p:spPr>
          <a:xfrm>
            <a:off x="1714480" y="3000372"/>
            <a:ext cx="71437" cy="71438"/>
          </a:xfrm>
          <a:prstGeom prst="leftArrow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106" name="Flèche gauche 105"/>
          <p:cNvSpPr/>
          <p:nvPr/>
        </p:nvSpPr>
        <p:spPr>
          <a:xfrm>
            <a:off x="1785918" y="3214686"/>
            <a:ext cx="71437" cy="71438"/>
          </a:xfrm>
          <a:prstGeom prst="leftArrow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107" name="Ellipse 106"/>
          <p:cNvSpPr/>
          <p:nvPr/>
        </p:nvSpPr>
        <p:spPr>
          <a:xfrm rot="18320919">
            <a:off x="1972804" y="5330131"/>
            <a:ext cx="2906211" cy="603074"/>
          </a:xfrm>
          <a:prstGeom prst="ellipse">
            <a:avLst/>
          </a:pr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8" name="Corde 107">
            <a:hlinkClick r:id="rId3" action="ppaction://hlinkpres?slideindex=1&amp;slidetitle="/>
          </p:cNvPr>
          <p:cNvSpPr/>
          <p:nvPr/>
        </p:nvSpPr>
        <p:spPr>
          <a:xfrm rot="21123962">
            <a:off x="3152074" y="1628966"/>
            <a:ext cx="214316" cy="142852"/>
          </a:xfrm>
          <a:prstGeom prst="chord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1" name="Flèche gauche 70"/>
          <p:cNvSpPr/>
          <p:nvPr/>
        </p:nvSpPr>
        <p:spPr>
          <a:xfrm>
            <a:off x="2571750" y="2214554"/>
            <a:ext cx="1714500" cy="71446"/>
          </a:xfrm>
          <a:prstGeom prst="leftArrow">
            <a:avLst/>
          </a:prstGeom>
          <a:solidFill>
            <a:srgbClr val="92D05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109" name="Forme libre 108"/>
          <p:cNvSpPr/>
          <p:nvPr/>
        </p:nvSpPr>
        <p:spPr>
          <a:xfrm>
            <a:off x="3838755" y="4873925"/>
            <a:ext cx="672860" cy="569343"/>
          </a:xfrm>
          <a:custGeom>
            <a:avLst/>
            <a:gdLst>
              <a:gd name="connsiteX0" fmla="*/ 0 w 672860"/>
              <a:gd name="connsiteY0" fmla="*/ 569343 h 569343"/>
              <a:gd name="connsiteX1" fmla="*/ 138022 w 672860"/>
              <a:gd name="connsiteY1" fmla="*/ 267418 h 569343"/>
              <a:gd name="connsiteX2" fmla="*/ 396815 w 672860"/>
              <a:gd name="connsiteY2" fmla="*/ 60384 h 569343"/>
              <a:gd name="connsiteX3" fmla="*/ 672860 w 672860"/>
              <a:gd name="connsiteY3" fmla="*/ 0 h 569343"/>
              <a:gd name="connsiteX4" fmla="*/ 672860 w 672860"/>
              <a:gd name="connsiteY4" fmla="*/ 0 h 569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2860" h="569343">
                <a:moveTo>
                  <a:pt x="0" y="569343"/>
                </a:moveTo>
                <a:cubicBezTo>
                  <a:pt x="35943" y="460794"/>
                  <a:pt x="71886" y="352245"/>
                  <a:pt x="138022" y="267418"/>
                </a:cubicBezTo>
                <a:cubicBezTo>
                  <a:pt x="204158" y="182591"/>
                  <a:pt x="307675" y="104954"/>
                  <a:pt x="396815" y="60384"/>
                </a:cubicBezTo>
                <a:cubicBezTo>
                  <a:pt x="485955" y="15814"/>
                  <a:pt x="672860" y="0"/>
                  <a:pt x="672860" y="0"/>
                </a:cubicBezTo>
                <a:lnTo>
                  <a:pt x="672860" y="0"/>
                </a:lnTo>
              </a:path>
            </a:pathLst>
          </a:custGeom>
          <a:ln w="76200" cap="rnd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0" name="Forme libre 109"/>
          <p:cNvSpPr/>
          <p:nvPr/>
        </p:nvSpPr>
        <p:spPr>
          <a:xfrm>
            <a:off x="3424687" y="1371600"/>
            <a:ext cx="405441" cy="112143"/>
          </a:xfrm>
          <a:custGeom>
            <a:avLst/>
            <a:gdLst>
              <a:gd name="connsiteX0" fmla="*/ 0 w 405441"/>
              <a:gd name="connsiteY0" fmla="*/ 0 h 112143"/>
              <a:gd name="connsiteX1" fmla="*/ 405441 w 405441"/>
              <a:gd name="connsiteY1" fmla="*/ 112143 h 112143"/>
              <a:gd name="connsiteX2" fmla="*/ 405441 w 405441"/>
              <a:gd name="connsiteY2" fmla="*/ 112143 h 112143"/>
              <a:gd name="connsiteX3" fmla="*/ 405441 w 405441"/>
              <a:gd name="connsiteY3" fmla="*/ 112143 h 112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5441" h="112143">
                <a:moveTo>
                  <a:pt x="0" y="0"/>
                </a:moveTo>
                <a:lnTo>
                  <a:pt x="405441" y="112143"/>
                </a:lnTo>
                <a:lnTo>
                  <a:pt x="405441" y="112143"/>
                </a:lnTo>
                <a:lnTo>
                  <a:pt x="405441" y="112143"/>
                </a:lnTo>
              </a:path>
            </a:pathLst>
          </a:custGeom>
          <a:ln w="76200" cap="rnd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1" name="Flèche vers le haut 110"/>
          <p:cNvSpPr/>
          <p:nvPr/>
        </p:nvSpPr>
        <p:spPr>
          <a:xfrm rot="3887237">
            <a:off x="2840531" y="4720454"/>
            <a:ext cx="186907" cy="374576"/>
          </a:xfrm>
          <a:prstGeom prst="upArrow">
            <a:avLst/>
          </a:prstGeom>
          <a:solidFill>
            <a:srgbClr val="00B05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112" name="Flèche vers le haut 111"/>
          <p:cNvSpPr/>
          <p:nvPr/>
        </p:nvSpPr>
        <p:spPr>
          <a:xfrm rot="3887237">
            <a:off x="2973289" y="5834935"/>
            <a:ext cx="186907" cy="374576"/>
          </a:xfrm>
          <a:prstGeom prst="upArrow">
            <a:avLst/>
          </a:prstGeom>
          <a:solidFill>
            <a:srgbClr val="00B05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113" name="Flèche vers le haut 112"/>
          <p:cNvSpPr/>
          <p:nvPr/>
        </p:nvSpPr>
        <p:spPr>
          <a:xfrm rot="18385700">
            <a:off x="2958252" y="847264"/>
            <a:ext cx="136436" cy="319345"/>
          </a:xfrm>
          <a:prstGeom prst="upArrow">
            <a:avLst/>
          </a:prstGeom>
          <a:solidFill>
            <a:srgbClr val="00B05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cxnSp>
        <p:nvCxnSpPr>
          <p:cNvPr id="115" name="Connecteur droit 114"/>
          <p:cNvCxnSpPr/>
          <p:nvPr/>
        </p:nvCxnSpPr>
        <p:spPr>
          <a:xfrm rot="5400000" flipH="1" flipV="1">
            <a:off x="3893339" y="4393413"/>
            <a:ext cx="357190" cy="28575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Connecteur droit 116"/>
          <p:cNvCxnSpPr/>
          <p:nvPr/>
        </p:nvCxnSpPr>
        <p:spPr>
          <a:xfrm>
            <a:off x="4000496" y="4714884"/>
            <a:ext cx="285752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Connecteur droit 120"/>
          <p:cNvCxnSpPr/>
          <p:nvPr/>
        </p:nvCxnSpPr>
        <p:spPr>
          <a:xfrm rot="16200000" flipH="1">
            <a:off x="4107656" y="4536284"/>
            <a:ext cx="428619" cy="7144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Forme libre 121"/>
          <p:cNvSpPr/>
          <p:nvPr/>
        </p:nvSpPr>
        <p:spPr>
          <a:xfrm>
            <a:off x="2628181" y="5572664"/>
            <a:ext cx="727495" cy="787880"/>
          </a:xfrm>
          <a:custGeom>
            <a:avLst/>
            <a:gdLst>
              <a:gd name="connsiteX0" fmla="*/ 235789 w 727495"/>
              <a:gd name="connsiteY0" fmla="*/ 0 h 787880"/>
              <a:gd name="connsiteX1" fmla="*/ 28755 w 727495"/>
              <a:gd name="connsiteY1" fmla="*/ 241540 h 787880"/>
              <a:gd name="connsiteX2" fmla="*/ 63261 w 727495"/>
              <a:gd name="connsiteY2" fmla="*/ 267419 h 787880"/>
              <a:gd name="connsiteX3" fmla="*/ 632604 w 727495"/>
              <a:gd name="connsiteY3" fmla="*/ 603849 h 787880"/>
              <a:gd name="connsiteX4" fmla="*/ 632604 w 727495"/>
              <a:gd name="connsiteY4" fmla="*/ 629728 h 787880"/>
              <a:gd name="connsiteX5" fmla="*/ 580845 w 727495"/>
              <a:gd name="connsiteY5" fmla="*/ 715993 h 787880"/>
              <a:gd name="connsiteX6" fmla="*/ 615351 w 727495"/>
              <a:gd name="connsiteY6" fmla="*/ 776378 h 787880"/>
              <a:gd name="connsiteX7" fmla="*/ 632604 w 727495"/>
              <a:gd name="connsiteY7" fmla="*/ 785004 h 787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27495" h="787880">
                <a:moveTo>
                  <a:pt x="235789" y="0"/>
                </a:moveTo>
                <a:cubicBezTo>
                  <a:pt x="146649" y="98485"/>
                  <a:pt x="57510" y="196970"/>
                  <a:pt x="28755" y="241540"/>
                </a:cubicBezTo>
                <a:cubicBezTo>
                  <a:pt x="0" y="286110"/>
                  <a:pt x="63261" y="267419"/>
                  <a:pt x="63261" y="267419"/>
                </a:cubicBezTo>
                <a:lnTo>
                  <a:pt x="632604" y="603849"/>
                </a:lnTo>
                <a:cubicBezTo>
                  <a:pt x="727495" y="664234"/>
                  <a:pt x="641231" y="611037"/>
                  <a:pt x="632604" y="629728"/>
                </a:cubicBezTo>
                <a:cubicBezTo>
                  <a:pt x="623978" y="648419"/>
                  <a:pt x="583720" y="691551"/>
                  <a:pt x="580845" y="715993"/>
                </a:cubicBezTo>
                <a:cubicBezTo>
                  <a:pt x="577970" y="740435"/>
                  <a:pt x="606725" y="764876"/>
                  <a:pt x="615351" y="776378"/>
                </a:cubicBezTo>
                <a:cubicBezTo>
                  <a:pt x="623977" y="787880"/>
                  <a:pt x="628290" y="786442"/>
                  <a:pt x="632604" y="785004"/>
                </a:cubicBezTo>
              </a:path>
            </a:pathLst>
          </a:custGeom>
          <a:ln w="76200" cap="rnd">
            <a:solidFill>
              <a:srgbClr val="92D05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Ellipse 25"/>
          <p:cNvSpPr/>
          <p:nvPr/>
        </p:nvSpPr>
        <p:spPr>
          <a:xfrm>
            <a:off x="4286249" y="4643438"/>
            <a:ext cx="142875" cy="14287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23" name="Ellipse 22"/>
          <p:cNvSpPr/>
          <p:nvPr/>
        </p:nvSpPr>
        <p:spPr>
          <a:xfrm>
            <a:off x="3714744" y="4643446"/>
            <a:ext cx="357188" cy="357187"/>
          </a:xfrm>
          <a:prstGeom prst="ellipse">
            <a:avLst/>
          </a:prstGeom>
          <a:solidFill>
            <a:srgbClr val="FF00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124" name="Ellipse 123"/>
          <p:cNvSpPr/>
          <p:nvPr/>
        </p:nvSpPr>
        <p:spPr>
          <a:xfrm>
            <a:off x="2214546" y="2214555"/>
            <a:ext cx="142875" cy="1428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125" name="Flèche vers le haut 124"/>
          <p:cNvSpPr/>
          <p:nvPr/>
        </p:nvSpPr>
        <p:spPr>
          <a:xfrm rot="3887237">
            <a:off x="2330348" y="3763234"/>
            <a:ext cx="186907" cy="374576"/>
          </a:xfrm>
          <a:prstGeom prst="upArrow">
            <a:avLst/>
          </a:prstGeom>
          <a:solidFill>
            <a:srgbClr val="00B05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cxnSp>
        <p:nvCxnSpPr>
          <p:cNvPr id="126" name="Connecteur droit avec flèche 125"/>
          <p:cNvCxnSpPr/>
          <p:nvPr/>
        </p:nvCxnSpPr>
        <p:spPr>
          <a:xfrm rot="5400000" flipH="1" flipV="1">
            <a:off x="4864898" y="927873"/>
            <a:ext cx="28575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ZoneTexte 41"/>
          <p:cNvSpPr txBox="1">
            <a:spLocks noChangeArrowheads="1"/>
          </p:cNvSpPr>
          <p:nvPr/>
        </p:nvSpPr>
        <p:spPr bwMode="auto">
          <a:xfrm>
            <a:off x="4864104" y="500042"/>
            <a:ext cx="3508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fr-FR" altLang="fr-FR" dirty="0"/>
              <a:t>N</a:t>
            </a:r>
          </a:p>
        </p:txBody>
      </p:sp>
      <p:sp>
        <p:nvSpPr>
          <p:cNvPr id="137" name="ZoneTexte 90"/>
          <p:cNvSpPr txBox="1">
            <a:spLocks noChangeArrowheads="1"/>
          </p:cNvSpPr>
          <p:nvPr/>
        </p:nvSpPr>
        <p:spPr bwMode="auto">
          <a:xfrm>
            <a:off x="4286248" y="2233190"/>
            <a:ext cx="78581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1600" dirty="0" smtClean="0">
                <a:latin typeface="Calibri" pitchFamily="34" charset="0"/>
              </a:rPr>
              <a:t>Sertao</a:t>
            </a:r>
            <a:endParaRPr lang="fr-FR" sz="1600" dirty="0">
              <a:latin typeface="Calibri" pitchFamily="34" charset="0"/>
            </a:endParaRPr>
          </a:p>
        </p:txBody>
      </p:sp>
      <p:cxnSp>
        <p:nvCxnSpPr>
          <p:cNvPr id="138" name="Connecteur droit 137"/>
          <p:cNvCxnSpPr/>
          <p:nvPr/>
        </p:nvCxnSpPr>
        <p:spPr>
          <a:xfrm flipV="1">
            <a:off x="4357686" y="2652706"/>
            <a:ext cx="642940" cy="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Flèche gauche 141"/>
          <p:cNvSpPr/>
          <p:nvPr/>
        </p:nvSpPr>
        <p:spPr>
          <a:xfrm rot="18223247">
            <a:off x="3754894" y="3060773"/>
            <a:ext cx="856796" cy="45719"/>
          </a:xfrm>
          <a:prstGeom prst="leftArrow">
            <a:avLst/>
          </a:prstGeom>
          <a:solidFill>
            <a:srgbClr val="92D05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5214950"/>
          </a:xfrm>
        </p:spPr>
        <p:txBody>
          <a:bodyPr>
            <a:normAutofit/>
          </a:bodyPr>
          <a:lstStyle/>
          <a:p>
            <a:pPr algn="l"/>
            <a:r>
              <a:rPr lang="fr-FR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 </a:t>
            </a:r>
            <a:r>
              <a:rPr lang="fr-FR" sz="1200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Des territoires marqués par l'inégale </a:t>
            </a:r>
            <a:r>
              <a:rPr lang="fr-FR" sz="1200" u="sng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répartition des hommes, des activités et des </a:t>
            </a:r>
            <a:r>
              <a:rPr lang="fr-FR" sz="1200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infrastructures. </a:t>
            </a:r>
          </a:p>
          <a:p>
            <a:pPr algn="l"/>
            <a:endParaRPr lang="fr-FR" sz="1400" u="sng" dirty="0">
              <a:solidFill>
                <a:schemeClr val="tx1"/>
              </a:solidFill>
            </a:endParaRPr>
          </a:p>
          <a:p>
            <a:pPr algn="l"/>
            <a:endParaRPr lang="fr-FR" sz="1400" u="sng" dirty="0" smtClean="0">
              <a:solidFill>
                <a:schemeClr val="tx1"/>
              </a:solidFill>
            </a:endParaRPr>
          </a:p>
          <a:p>
            <a:pPr algn="l"/>
            <a:endParaRPr lang="fr-FR" sz="1400" u="sng" dirty="0">
              <a:solidFill>
                <a:schemeClr val="tx1"/>
              </a:solidFill>
            </a:endParaRPr>
          </a:p>
          <a:p>
            <a:pPr algn="l"/>
            <a:endParaRPr lang="fr-FR" sz="1400" u="sng" dirty="0" smtClean="0">
              <a:solidFill>
                <a:schemeClr val="tx1"/>
              </a:solidFill>
            </a:endParaRPr>
          </a:p>
          <a:p>
            <a:pPr algn="l"/>
            <a:endParaRPr lang="fr-FR" sz="1400" u="sng" dirty="0">
              <a:solidFill>
                <a:schemeClr val="tx1"/>
              </a:solidFill>
            </a:endParaRPr>
          </a:p>
          <a:p>
            <a:pPr algn="l"/>
            <a:endParaRPr lang="fr-FR" sz="1400" u="sng" dirty="0" smtClean="0">
              <a:solidFill>
                <a:schemeClr val="tx1"/>
              </a:solidFill>
            </a:endParaRPr>
          </a:p>
          <a:p>
            <a:pPr algn="l"/>
            <a:endParaRPr lang="fr-FR" sz="1400" dirty="0">
              <a:solidFill>
                <a:schemeClr val="tx1"/>
              </a:solidFill>
            </a:endParaRPr>
          </a:p>
          <a:p>
            <a:pPr algn="l"/>
            <a:endParaRPr lang="fr-FR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fr-FR" sz="1200" u="sng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fr-FR" sz="1200" u="sng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fr-FR" sz="1200" u="sng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fr-FR" sz="1200" u="sng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fr-FR" sz="1200" u="sng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fr-FR" sz="1200" u="sng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fr-FR" sz="1200" u="sng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fr-FR" sz="1200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II Des territoires qui évoluent au </a:t>
            </a:r>
            <a:r>
              <a:rPr lang="fr-FR" sz="1200" u="sng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grè</a:t>
            </a:r>
            <a:r>
              <a:rPr lang="fr-FR" sz="1200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de multiples dynamiques.</a:t>
            </a:r>
            <a:endParaRPr lang="fr-FR" sz="1200" u="sng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-1" y="194320"/>
          <a:ext cx="9144033" cy="373474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86016"/>
                <a:gridCol w="642942"/>
                <a:gridCol w="3214710"/>
                <a:gridCol w="500066"/>
                <a:gridCol w="2500299"/>
              </a:tblGrid>
              <a:tr h="214314">
                <a:tc>
                  <a:txBody>
                    <a:bodyPr/>
                    <a:lstStyle/>
                    <a:p>
                      <a:pPr algn="ctr"/>
                      <a:endParaRPr lang="fr-FR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b="1" dirty="0" smtClean="0">
                          <a:latin typeface="Arial" pitchFamily="34" charset="0"/>
                          <a:cs typeface="Arial" pitchFamily="34" charset="0"/>
                        </a:rPr>
                        <a:t>Figuré</a:t>
                      </a:r>
                      <a:endParaRPr lang="fr-FR" sz="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 smtClean="0">
                          <a:latin typeface="Arial" pitchFamily="34" charset="0"/>
                          <a:cs typeface="Arial" pitchFamily="34" charset="0"/>
                        </a:rPr>
                        <a:t>Etats-Unis</a:t>
                      </a:r>
                      <a:r>
                        <a:rPr lang="fr-FR" sz="8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fr-FR" sz="800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b="1" dirty="0" smtClean="0">
                          <a:latin typeface="Arial" pitchFamily="34" charset="0"/>
                          <a:cs typeface="Arial" pitchFamily="34" charset="0"/>
                        </a:rPr>
                        <a:t>Brésil </a:t>
                      </a:r>
                      <a:endParaRPr lang="fr-FR" sz="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75248">
                <a:tc>
                  <a:txBody>
                    <a:bodyPr/>
                    <a:lstStyle/>
                    <a:p>
                      <a:r>
                        <a:rPr lang="fr-FR" sz="800" dirty="0" smtClean="0">
                          <a:latin typeface="Arial" pitchFamily="34" charset="0"/>
                          <a:cs typeface="Arial" pitchFamily="34" charset="0"/>
                        </a:rPr>
                        <a:t>Cœur économique</a:t>
                      </a:r>
                      <a:endParaRPr lang="fr-FR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fr-FR" sz="800" baseline="0" dirty="0" err="1" smtClean="0">
                          <a:latin typeface="Arial" pitchFamily="34" charset="0"/>
                          <a:cs typeface="Arial" pitchFamily="34" charset="0"/>
                        </a:rPr>
                        <a:t>Manufacturing</a:t>
                      </a:r>
                      <a:r>
                        <a:rPr lang="fr-FR" sz="8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fr-FR" sz="800" baseline="0" dirty="0" err="1" smtClean="0">
                          <a:latin typeface="Arial" pitchFamily="34" charset="0"/>
                          <a:cs typeface="Arial" pitchFamily="34" charset="0"/>
                        </a:rPr>
                        <a:t>belt</a:t>
                      </a:r>
                      <a:r>
                        <a:rPr lang="fr-FR" sz="8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fr-FR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>
                          <a:latin typeface="Arial" pitchFamily="34" charset="0"/>
                          <a:cs typeface="Arial" pitchFamily="34" charset="0"/>
                        </a:rPr>
                        <a:t>Triangle</a:t>
                      </a:r>
                      <a:r>
                        <a:rPr lang="fr-FR" sz="800" baseline="0" dirty="0" smtClean="0">
                          <a:latin typeface="Arial" pitchFamily="34" charset="0"/>
                          <a:cs typeface="Arial" pitchFamily="34" charset="0"/>
                        </a:rPr>
                        <a:t> Rio-Sao Paulo </a:t>
                      </a:r>
                      <a:r>
                        <a:rPr lang="fr-FR" sz="800" baseline="0" dirty="0" err="1" smtClean="0">
                          <a:latin typeface="Arial" pitchFamily="34" charset="0"/>
                          <a:cs typeface="Arial" pitchFamily="34" charset="0"/>
                        </a:rPr>
                        <a:t>Belo</a:t>
                      </a:r>
                      <a:r>
                        <a:rPr lang="fr-FR" sz="8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fr-FR" sz="800" baseline="0" dirty="0" err="1" smtClean="0">
                          <a:latin typeface="Arial" pitchFamily="34" charset="0"/>
                          <a:cs typeface="Arial" pitchFamily="34" charset="0"/>
                        </a:rPr>
                        <a:t>Horizonte</a:t>
                      </a:r>
                      <a:endParaRPr lang="fr-FR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655312">
                <a:tc>
                  <a:txBody>
                    <a:bodyPr/>
                    <a:lstStyle/>
                    <a:p>
                      <a:r>
                        <a:rPr lang="fr-FR" sz="800" dirty="0" smtClean="0">
                          <a:latin typeface="Arial" pitchFamily="34" charset="0"/>
                          <a:cs typeface="Arial" pitchFamily="34" charset="0"/>
                        </a:rPr>
                        <a:t>Régions</a:t>
                      </a:r>
                      <a:r>
                        <a:rPr lang="fr-FR" sz="800" baseline="0" dirty="0" smtClean="0">
                          <a:latin typeface="Arial" pitchFamily="34" charset="0"/>
                          <a:cs typeface="Arial" pitchFamily="34" charset="0"/>
                        </a:rPr>
                        <a:t> périphériques intégrées et motrices </a:t>
                      </a:r>
                      <a:endParaRPr lang="fr-FR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>
                          <a:latin typeface="Arial" pitchFamily="34" charset="0"/>
                          <a:cs typeface="Arial" pitchFamily="34" charset="0"/>
                        </a:rPr>
                        <a:t>Croissant périphérique</a:t>
                      </a:r>
                      <a:r>
                        <a:rPr lang="fr-FR" sz="800" baseline="0" dirty="0" smtClean="0">
                          <a:latin typeface="Arial" pitchFamily="34" charset="0"/>
                          <a:cs typeface="Arial" pitchFamily="34" charset="0"/>
                        </a:rPr>
                        <a:t> se confondant partiellement avec la Sun </a:t>
                      </a:r>
                      <a:r>
                        <a:rPr lang="fr-FR" sz="800" baseline="0" dirty="0" err="1" smtClean="0">
                          <a:latin typeface="Arial" pitchFamily="34" charset="0"/>
                          <a:cs typeface="Arial" pitchFamily="34" charset="0"/>
                        </a:rPr>
                        <a:t>Belt</a:t>
                      </a:r>
                      <a:r>
                        <a:rPr lang="fr-FR" sz="800" baseline="0" dirty="0" smtClean="0">
                          <a:latin typeface="Arial" pitchFamily="34" charset="0"/>
                          <a:cs typeface="Arial" pitchFamily="34" charset="0"/>
                        </a:rPr>
                        <a:t> comprenant des régions motrices comme l’Etat de Washington, la Californie, le Texas, la Floride).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aseline="0" dirty="0" smtClean="0">
                          <a:latin typeface="Arial" pitchFamily="34" charset="0"/>
                          <a:cs typeface="Arial" pitchFamily="34" charset="0"/>
                        </a:rPr>
                        <a:t>Des technopôles </a:t>
                      </a:r>
                      <a:endParaRPr lang="fr-FR" sz="8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>
                          <a:latin typeface="Arial" pitchFamily="34" charset="0"/>
                          <a:cs typeface="Arial" pitchFamily="34" charset="0"/>
                        </a:rPr>
                        <a:t> Le</a:t>
                      </a:r>
                      <a:r>
                        <a:rPr lang="fr-FR" sz="800" baseline="0" dirty="0" smtClean="0">
                          <a:latin typeface="Arial" pitchFamily="34" charset="0"/>
                          <a:cs typeface="Arial" pitchFamily="34" charset="0"/>
                        </a:rPr>
                        <a:t> Sud </a:t>
                      </a:r>
                      <a:endParaRPr lang="fr-FR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444814">
                <a:tc>
                  <a:txBody>
                    <a:bodyPr/>
                    <a:lstStyle/>
                    <a:p>
                      <a:r>
                        <a:rPr lang="fr-FR" sz="800" dirty="0" smtClean="0">
                          <a:latin typeface="Arial" pitchFamily="34" charset="0"/>
                          <a:cs typeface="Arial" pitchFamily="34" charset="0"/>
                        </a:rPr>
                        <a:t>Régions à fortes</a:t>
                      </a:r>
                      <a:r>
                        <a:rPr lang="fr-FR" sz="800" baseline="0" dirty="0" smtClean="0">
                          <a:latin typeface="Arial" pitchFamily="34" charset="0"/>
                          <a:cs typeface="Arial" pitchFamily="34" charset="0"/>
                        </a:rPr>
                        <a:t> activités primaires (agriculture, sources d’énergie, et minerais) </a:t>
                      </a:r>
                      <a:endParaRPr lang="fr-FR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>
                          <a:latin typeface="Arial" pitchFamily="34" charset="0"/>
                          <a:cs typeface="Arial" pitchFamily="34" charset="0"/>
                        </a:rPr>
                        <a:t>Diagonale intérieure</a:t>
                      </a:r>
                      <a:r>
                        <a:rPr lang="fr-FR" sz="8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fr-FR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>
                          <a:latin typeface="Arial" pitchFamily="34" charset="0"/>
                          <a:cs typeface="Arial" pitchFamily="34" charset="0"/>
                        </a:rPr>
                        <a:t>Centre -ouest</a:t>
                      </a:r>
                      <a:r>
                        <a:rPr lang="fr-FR" sz="8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fr-FR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467678">
                <a:tc>
                  <a:txBody>
                    <a:bodyPr/>
                    <a:lstStyle/>
                    <a:p>
                      <a:r>
                        <a:rPr lang="fr-FR" sz="800" dirty="0" smtClean="0">
                          <a:latin typeface="Arial" pitchFamily="34" charset="0"/>
                          <a:cs typeface="Arial" pitchFamily="34" charset="0"/>
                        </a:rPr>
                        <a:t>Territoires</a:t>
                      </a:r>
                      <a:r>
                        <a:rPr lang="fr-FR" sz="800" baseline="0" dirty="0" smtClean="0">
                          <a:latin typeface="Arial" pitchFamily="34" charset="0"/>
                          <a:cs typeface="Arial" pitchFamily="34" charset="0"/>
                        </a:rPr>
                        <a:t> présentant des contraintes liées à l’éloignement, la situation ultrapériphérique et/ou le milieu mais mis en valeur (ressources, paysages, </a:t>
                      </a:r>
                      <a:r>
                        <a:rPr lang="fr-FR" sz="800" baseline="0" dirty="0" err="1" smtClean="0">
                          <a:latin typeface="Arial" pitchFamily="34" charset="0"/>
                          <a:cs typeface="Arial" pitchFamily="34" charset="0"/>
                        </a:rPr>
                        <a:t>etc</a:t>
                      </a:r>
                      <a:r>
                        <a:rPr lang="fr-FR" sz="800" baseline="0" dirty="0" smtClean="0"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endParaRPr lang="fr-FR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fr-FR" sz="800" dirty="0" smtClean="0">
                          <a:latin typeface="Arial" pitchFamily="34" charset="0"/>
                          <a:cs typeface="Arial" pitchFamily="34" charset="0"/>
                        </a:rPr>
                        <a:t>Alaska,</a:t>
                      </a:r>
                      <a:r>
                        <a:rPr lang="fr-FR" sz="800" baseline="0" dirty="0" smtClean="0">
                          <a:latin typeface="Arial" pitchFamily="34" charset="0"/>
                          <a:cs typeface="Arial" pitchFamily="34" charset="0"/>
                        </a:rPr>
                        <a:t> Hawaï</a:t>
                      </a:r>
                      <a:endParaRPr lang="fr-FR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fr-FR" sz="800" dirty="0" smtClean="0">
                          <a:latin typeface="Arial" pitchFamily="34" charset="0"/>
                          <a:cs typeface="Arial" pitchFamily="34" charset="0"/>
                        </a:rPr>
                        <a:t>Amazonie</a:t>
                      </a:r>
                      <a:endParaRPr lang="fr-FR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204790">
                <a:tc>
                  <a:txBody>
                    <a:bodyPr/>
                    <a:lstStyle/>
                    <a:p>
                      <a:r>
                        <a:rPr lang="fr-FR" sz="800" dirty="0" smtClean="0">
                          <a:latin typeface="Arial" pitchFamily="34" charset="0"/>
                          <a:cs typeface="Arial" pitchFamily="34" charset="0"/>
                        </a:rPr>
                        <a:t>Un maillage</a:t>
                      </a:r>
                      <a:r>
                        <a:rPr lang="fr-FR" sz="800" baseline="0" dirty="0" smtClean="0">
                          <a:latin typeface="Arial" pitchFamily="34" charset="0"/>
                          <a:cs typeface="Arial" pitchFamily="34" charset="0"/>
                        </a:rPr>
                        <a:t> plus dense et complet de voies de communications à l’est</a:t>
                      </a:r>
                      <a:endParaRPr lang="fr-FR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08616">
                <a:tc>
                  <a:txBody>
                    <a:bodyPr/>
                    <a:lstStyle/>
                    <a:p>
                      <a:r>
                        <a:rPr lang="fr-FR" sz="800" dirty="0" smtClean="0">
                          <a:latin typeface="Arial" pitchFamily="34" charset="0"/>
                          <a:cs typeface="Arial" pitchFamily="34" charset="0"/>
                        </a:rPr>
                        <a:t>Métropoles décisionnelles</a:t>
                      </a:r>
                      <a:r>
                        <a:rPr lang="fr-FR" sz="800" baseline="0" dirty="0" smtClean="0">
                          <a:latin typeface="Arial" pitchFamily="34" charset="0"/>
                          <a:cs typeface="Arial" pitchFamily="34" charset="0"/>
                        </a:rPr>
                        <a:t> majeures </a:t>
                      </a:r>
                    </a:p>
                    <a:p>
                      <a:endParaRPr lang="fr-FR" sz="800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fr-FR" sz="800" baseline="0" dirty="0" smtClean="0">
                          <a:latin typeface="Arial" pitchFamily="34" charset="0"/>
                          <a:cs typeface="Arial" pitchFamily="34" charset="0"/>
                        </a:rPr>
                        <a:t>Autres métropoles </a:t>
                      </a:r>
                      <a:endParaRPr lang="fr-FR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>
                          <a:latin typeface="Arial" pitchFamily="34" charset="0"/>
                          <a:cs typeface="Arial" pitchFamily="34" charset="0"/>
                        </a:rPr>
                        <a:t>Des</a:t>
                      </a:r>
                      <a:r>
                        <a:rPr lang="fr-FR" sz="800" baseline="0" dirty="0" smtClean="0">
                          <a:latin typeface="Arial" pitchFamily="34" charset="0"/>
                          <a:cs typeface="Arial" pitchFamily="34" charset="0"/>
                        </a:rPr>
                        <a:t> villes globales </a:t>
                      </a:r>
                    </a:p>
                    <a:p>
                      <a:pPr algn="ctr"/>
                      <a:endParaRPr lang="fr-FR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>
                          <a:latin typeface="Arial" pitchFamily="34" charset="0"/>
                          <a:cs typeface="Arial" pitchFamily="34" charset="0"/>
                        </a:rPr>
                        <a:t>Des métropoles à prétention mondiale </a:t>
                      </a:r>
                      <a:endParaRPr lang="fr-FR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214314">
                <a:tc>
                  <a:txBody>
                    <a:bodyPr/>
                    <a:lstStyle/>
                    <a:p>
                      <a:endParaRPr lang="fr-FR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>
                          <a:latin typeface="Arial" pitchFamily="34" charset="0"/>
                          <a:cs typeface="Arial" pitchFamily="34" charset="0"/>
                        </a:rPr>
                        <a:t>Une mégalopole: la mégalopolis ou </a:t>
                      </a:r>
                      <a:r>
                        <a:rPr lang="fr-FR" sz="800" dirty="0" err="1" smtClean="0">
                          <a:latin typeface="Arial" pitchFamily="34" charset="0"/>
                          <a:cs typeface="Arial" pitchFamily="34" charset="0"/>
                        </a:rPr>
                        <a:t>Boswash</a:t>
                      </a:r>
                      <a:endParaRPr lang="fr-FR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>
                          <a:latin typeface="Arial" pitchFamily="34" charset="0"/>
                          <a:cs typeface="Arial" pitchFamily="34" charset="0"/>
                        </a:rPr>
                        <a:t>Une mégalopole</a:t>
                      </a:r>
                      <a:r>
                        <a:rPr lang="fr-FR" sz="800" baseline="0" dirty="0" smtClean="0">
                          <a:latin typeface="Arial" pitchFamily="34" charset="0"/>
                          <a:cs typeface="Arial" pitchFamily="34" charset="0"/>
                        </a:rPr>
                        <a:t> en formation ?</a:t>
                      </a:r>
                      <a:endParaRPr lang="fr-FR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256226">
                <a:tc>
                  <a:txBody>
                    <a:bodyPr/>
                    <a:lstStyle/>
                    <a:p>
                      <a:r>
                        <a:rPr lang="fr-FR" sz="800" dirty="0" smtClean="0">
                          <a:latin typeface="Arial" pitchFamily="34" charset="0"/>
                          <a:cs typeface="Arial" pitchFamily="34" charset="0"/>
                        </a:rPr>
                        <a:t>Des interfaces</a:t>
                      </a:r>
                      <a:r>
                        <a:rPr lang="fr-FR" sz="800" baseline="0" dirty="0" smtClean="0">
                          <a:latin typeface="Arial" pitchFamily="34" charset="0"/>
                          <a:cs typeface="Arial" pitchFamily="34" charset="0"/>
                        </a:rPr>
                        <a:t> terrestres actives  avec intégration régionale</a:t>
                      </a:r>
                      <a:endParaRPr lang="fr-FR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800" dirty="0" smtClean="0">
                          <a:latin typeface="Arial" pitchFamily="34" charset="0"/>
                          <a:cs typeface="Arial" pitchFamily="34" charset="0"/>
                        </a:rPr>
                        <a:t>                      Des </a:t>
                      </a:r>
                      <a:r>
                        <a:rPr lang="fr-FR" sz="800" dirty="0" err="1" smtClean="0">
                          <a:latin typeface="Arial" pitchFamily="34" charset="0"/>
                          <a:cs typeface="Arial" pitchFamily="34" charset="0"/>
                        </a:rPr>
                        <a:t>maquiladoras</a:t>
                      </a:r>
                      <a:r>
                        <a:rPr lang="fr-FR" sz="800" dirty="0" smtClean="0">
                          <a:latin typeface="Arial" pitchFamily="34" charset="0"/>
                          <a:cs typeface="Arial" pitchFamily="34" charset="0"/>
                        </a:rPr>
                        <a:t> en</a:t>
                      </a:r>
                      <a:r>
                        <a:rPr lang="fr-FR" sz="800" baseline="0" dirty="0" smtClean="0">
                          <a:latin typeface="Arial" pitchFamily="34" charset="0"/>
                          <a:cs typeface="Arial" pitchFamily="34" charset="0"/>
                        </a:rPr>
                        <a:t> territoire mexicain</a:t>
                      </a:r>
                      <a:endParaRPr lang="fr-FR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285752">
                <a:tc>
                  <a:txBody>
                    <a:bodyPr/>
                    <a:lstStyle/>
                    <a:p>
                      <a:r>
                        <a:rPr lang="fr-FR" sz="800" dirty="0" smtClean="0">
                          <a:latin typeface="Arial" pitchFamily="34" charset="0"/>
                          <a:cs typeface="Arial" pitchFamily="34" charset="0"/>
                        </a:rPr>
                        <a:t>Des interfaces</a:t>
                      </a:r>
                      <a:r>
                        <a:rPr lang="fr-FR" sz="800" baseline="0" dirty="0" smtClean="0">
                          <a:latin typeface="Arial" pitchFamily="34" charset="0"/>
                          <a:cs typeface="Arial" pitchFamily="34" charset="0"/>
                        </a:rPr>
                        <a:t> maritimes </a:t>
                      </a:r>
                      <a:endParaRPr lang="fr-FR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11"/>
          <p:cNvSpPr>
            <a:spLocks noChangeArrowheads="1"/>
          </p:cNvSpPr>
          <p:nvPr/>
        </p:nvSpPr>
        <p:spPr bwMode="auto">
          <a:xfrm>
            <a:off x="2357422" y="428604"/>
            <a:ext cx="360362" cy="144462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6" name="Rectangle 12"/>
          <p:cNvSpPr>
            <a:spLocks noChangeArrowheads="1"/>
          </p:cNvSpPr>
          <p:nvPr/>
        </p:nvSpPr>
        <p:spPr bwMode="auto">
          <a:xfrm>
            <a:off x="2357422" y="714356"/>
            <a:ext cx="360362" cy="142875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7" name="Rectangle 13"/>
          <p:cNvSpPr>
            <a:spLocks noChangeArrowheads="1"/>
          </p:cNvSpPr>
          <p:nvPr/>
        </p:nvSpPr>
        <p:spPr bwMode="auto">
          <a:xfrm>
            <a:off x="2357422" y="1285860"/>
            <a:ext cx="360362" cy="14287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2357422" y="1928803"/>
            <a:ext cx="360362" cy="142875"/>
          </a:xfrm>
          <a:prstGeom prst="rect">
            <a:avLst/>
          </a:prstGeom>
          <a:solidFill>
            <a:srgbClr val="00B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9" name="Line 26"/>
          <p:cNvSpPr>
            <a:spLocks noChangeShapeType="1"/>
          </p:cNvSpPr>
          <p:nvPr/>
        </p:nvSpPr>
        <p:spPr bwMode="auto">
          <a:xfrm>
            <a:off x="2357422" y="2428868"/>
            <a:ext cx="357190" cy="45719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graphicFrame>
        <p:nvGraphicFramePr>
          <p:cNvPr id="10" name="Tableau 9"/>
          <p:cNvGraphicFramePr>
            <a:graphicFrameLocks noGrp="1"/>
          </p:cNvGraphicFramePr>
          <p:nvPr/>
        </p:nvGraphicFramePr>
        <p:xfrm>
          <a:off x="-3637" y="4071942"/>
          <a:ext cx="9147637" cy="283465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14545"/>
                <a:gridCol w="500066"/>
                <a:gridCol w="3359776"/>
                <a:gridCol w="208280"/>
                <a:gridCol w="2864970"/>
              </a:tblGrid>
              <a:tr h="181910">
                <a:tc>
                  <a:txBody>
                    <a:bodyPr/>
                    <a:lstStyle/>
                    <a:p>
                      <a:r>
                        <a:rPr lang="fr-FR" sz="800" dirty="0" smtClean="0">
                          <a:latin typeface="Arial" pitchFamily="34" charset="0"/>
                          <a:cs typeface="Arial" pitchFamily="34" charset="0"/>
                        </a:rPr>
                        <a:t>Un front pionnier </a:t>
                      </a:r>
                      <a:endParaRPr lang="fr-FR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baseline="0" dirty="0" smtClean="0">
                          <a:latin typeface="Arial" pitchFamily="34" charset="0"/>
                          <a:cs typeface="Arial" pitchFamily="34" charset="0"/>
                        </a:rPr>
                        <a:t> La « </a:t>
                      </a:r>
                      <a:r>
                        <a:rPr lang="fr-FR" sz="800" baseline="0" dirty="0" err="1" smtClean="0">
                          <a:latin typeface="Arial" pitchFamily="34" charset="0"/>
                          <a:cs typeface="Arial" pitchFamily="34" charset="0"/>
                        </a:rPr>
                        <a:t>frontiere</a:t>
                      </a:r>
                      <a:r>
                        <a:rPr lang="fr-FR" sz="800" baseline="0" dirty="0" smtClean="0">
                          <a:latin typeface="Arial" pitchFamily="34" charset="0"/>
                          <a:cs typeface="Arial" pitchFamily="34" charset="0"/>
                        </a:rPr>
                        <a:t> » : mythe fondateur aux EU </a:t>
                      </a:r>
                      <a:endParaRPr lang="fr-FR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>
                          <a:latin typeface="Arial" pitchFamily="34" charset="0"/>
                          <a:cs typeface="Arial" pitchFamily="34" charset="0"/>
                        </a:rPr>
                        <a:t>Un front pionnier actif au Brésil </a:t>
                      </a:r>
                    </a:p>
                    <a:p>
                      <a:pPr algn="ctr"/>
                      <a:endParaRPr lang="fr-FR" sz="8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fr-FR" sz="800" dirty="0" smtClean="0">
                          <a:latin typeface="Arial" pitchFamily="34" charset="0"/>
                          <a:cs typeface="Arial" pitchFamily="34" charset="0"/>
                        </a:rPr>
                        <a:t>Des</a:t>
                      </a:r>
                      <a:r>
                        <a:rPr lang="fr-FR" sz="800" baseline="0" dirty="0" smtClean="0">
                          <a:latin typeface="Arial" pitchFamily="34" charset="0"/>
                          <a:cs typeface="Arial" pitchFamily="34" charset="0"/>
                        </a:rPr>
                        <a:t> axes terrestres en développement </a:t>
                      </a:r>
                      <a:endParaRPr lang="fr-FR" sz="8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295276">
                <a:tc>
                  <a:txBody>
                    <a:bodyPr/>
                    <a:lstStyle/>
                    <a:p>
                      <a:endParaRPr lang="fr-FR" sz="8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fr-FR" sz="800" dirty="0" smtClean="0">
                          <a:latin typeface="Arial" pitchFamily="34" charset="0"/>
                          <a:cs typeface="Arial" pitchFamily="34" charset="0"/>
                        </a:rPr>
                        <a:t>Des</a:t>
                      </a:r>
                      <a:r>
                        <a:rPr lang="fr-FR" sz="800" baseline="0" dirty="0" smtClean="0">
                          <a:latin typeface="Arial" pitchFamily="34" charset="0"/>
                          <a:cs typeface="Arial" pitchFamily="34" charset="0"/>
                        </a:rPr>
                        <a:t> régions en difficulté </a:t>
                      </a:r>
                      <a:endParaRPr lang="fr-FR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>
                          <a:latin typeface="Arial" pitchFamily="34" charset="0"/>
                          <a:cs typeface="Arial" pitchFamily="34" charset="0"/>
                        </a:rPr>
                        <a:t>Un cœur économique menacé de désindustrialisation aux EU</a:t>
                      </a:r>
                      <a:r>
                        <a:rPr lang="fr-FR" sz="800" baseline="0" dirty="0" smtClean="0">
                          <a:latin typeface="Arial" pitchFamily="34" charset="0"/>
                          <a:cs typeface="Arial" pitchFamily="34" charset="0"/>
                        </a:rPr>
                        <a:t> : </a:t>
                      </a:r>
                    </a:p>
                    <a:p>
                      <a:pPr algn="ctr"/>
                      <a:r>
                        <a:rPr lang="fr-FR" sz="800" baseline="0" dirty="0" smtClean="0">
                          <a:latin typeface="Arial" pitchFamily="34" charset="0"/>
                          <a:cs typeface="Arial" pitchFamily="34" charset="0"/>
                        </a:rPr>
                        <a:t>La </a:t>
                      </a:r>
                      <a:r>
                        <a:rPr lang="fr-FR" sz="800" baseline="0" dirty="0" err="1" smtClean="0">
                          <a:latin typeface="Arial" pitchFamily="34" charset="0"/>
                          <a:cs typeface="Arial" pitchFamily="34" charset="0"/>
                        </a:rPr>
                        <a:t>rust</a:t>
                      </a:r>
                      <a:r>
                        <a:rPr lang="fr-FR" sz="8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fr-FR" sz="800" baseline="0" dirty="0" err="1" smtClean="0">
                          <a:latin typeface="Arial" pitchFamily="34" charset="0"/>
                          <a:cs typeface="Arial" pitchFamily="34" charset="0"/>
                        </a:rPr>
                        <a:t>belt</a:t>
                      </a:r>
                      <a:r>
                        <a:rPr lang="fr-FR" sz="8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  <a:p>
                      <a:pPr algn="ctr"/>
                      <a:r>
                        <a:rPr lang="fr-FR" sz="800" baseline="0" dirty="0" smtClean="0">
                          <a:latin typeface="Arial" pitchFamily="34" charset="0"/>
                          <a:cs typeface="Arial" pitchFamily="34" charset="0"/>
                        </a:rPr>
                        <a:t>Une métropole en crise</a:t>
                      </a:r>
                      <a:endParaRPr lang="fr-FR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>
                          <a:latin typeface="Arial" pitchFamily="34" charset="0"/>
                          <a:cs typeface="Arial" pitchFamily="34" charset="0"/>
                        </a:rPr>
                        <a:t>Une capitale récente </a:t>
                      </a:r>
                      <a:r>
                        <a:rPr lang="fr-FR" sz="800" u="sng" dirty="0" smtClean="0">
                          <a:latin typeface="Arial" pitchFamily="34" charset="0"/>
                          <a:cs typeface="Arial" pitchFamily="34" charset="0"/>
                        </a:rPr>
                        <a:t>Brasilia </a:t>
                      </a:r>
                    </a:p>
                    <a:p>
                      <a:pPr algn="ctr"/>
                      <a:endParaRPr lang="fr-FR" sz="8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fr-FR" sz="800" dirty="0" smtClean="0">
                          <a:latin typeface="Arial" pitchFamily="34" charset="0"/>
                          <a:cs typeface="Arial" pitchFamily="34" charset="0"/>
                        </a:rPr>
                        <a:t>Une</a:t>
                      </a:r>
                      <a:r>
                        <a:rPr lang="fr-FR" sz="800" baseline="0" dirty="0" smtClean="0">
                          <a:latin typeface="Arial" pitchFamily="34" charset="0"/>
                          <a:cs typeface="Arial" pitchFamily="34" charset="0"/>
                        </a:rPr>
                        <a:t> région en retard de développement </a:t>
                      </a:r>
                    </a:p>
                    <a:p>
                      <a:pPr algn="ctr"/>
                      <a:r>
                        <a:rPr lang="fr-FR" sz="800" dirty="0" smtClean="0">
                          <a:latin typeface="Arial" pitchFamily="34" charset="0"/>
                          <a:cs typeface="Arial" pitchFamily="34" charset="0"/>
                        </a:rPr>
                        <a:t>Le </a:t>
                      </a:r>
                      <a:r>
                        <a:rPr lang="fr-FR" sz="800" baseline="0" dirty="0" smtClean="0">
                          <a:latin typeface="Arial" pitchFamily="34" charset="0"/>
                          <a:cs typeface="Arial" pitchFamily="34" charset="0"/>
                        </a:rPr>
                        <a:t>Sertao</a:t>
                      </a:r>
                    </a:p>
                    <a:p>
                      <a:pPr algn="ctr"/>
                      <a:endParaRPr lang="fr-FR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756292">
                <a:tc>
                  <a:txBody>
                    <a:bodyPr/>
                    <a:lstStyle/>
                    <a:p>
                      <a:r>
                        <a:rPr lang="fr-FR" sz="800" dirty="0" smtClean="0">
                          <a:latin typeface="Arial" pitchFamily="34" charset="0"/>
                          <a:cs typeface="Arial" pitchFamily="34" charset="0"/>
                        </a:rPr>
                        <a:t>Des redéploiements des activités </a:t>
                      </a:r>
                      <a:endParaRPr lang="fr-FR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>
                          <a:latin typeface="Arial" pitchFamily="34" charset="0"/>
                          <a:cs typeface="Arial" pitchFamily="34" charset="0"/>
                        </a:rPr>
                        <a:t>Vers les régions dynamiques du croissant</a:t>
                      </a:r>
                      <a:r>
                        <a:rPr lang="fr-FR" sz="800" baseline="0" dirty="0" smtClean="0">
                          <a:latin typeface="Arial" pitchFamily="34" charset="0"/>
                          <a:cs typeface="Arial" pitchFamily="34" charset="0"/>
                        </a:rPr>
                        <a:t> périphérique et désormais aussi vers les métropoles de la diagonale intérieure</a:t>
                      </a:r>
                    </a:p>
                    <a:p>
                      <a:pPr algn="ctr"/>
                      <a:endParaRPr lang="fr-FR" sz="800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fr-FR" sz="800" baseline="0" dirty="0" smtClean="0">
                          <a:latin typeface="Arial" pitchFamily="34" charset="0"/>
                          <a:cs typeface="Arial" pitchFamily="34" charset="0"/>
                        </a:rPr>
                        <a:t>Développement de nouvelles cultures dans la diagonale intérieure</a:t>
                      </a:r>
                      <a:endParaRPr lang="fr-FR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aseline="0" dirty="0" smtClean="0">
                          <a:latin typeface="Arial" pitchFamily="34" charset="0"/>
                          <a:cs typeface="Arial" pitchFamily="34" charset="0"/>
                        </a:rPr>
                        <a:t>Redéploiement industriel  pour mieux accéder aux marchés du MERCOSUR </a:t>
                      </a:r>
                    </a:p>
                    <a:p>
                      <a:pPr algn="ctr"/>
                      <a:endParaRPr lang="fr-FR" sz="8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fr-FR" sz="800" dirty="0" smtClean="0">
                          <a:latin typeface="Arial" pitchFamily="34" charset="0"/>
                          <a:cs typeface="Arial" pitchFamily="34" charset="0"/>
                        </a:rPr>
                        <a:t>Développement des cultures</a:t>
                      </a:r>
                      <a:r>
                        <a:rPr lang="fr-FR" sz="800" baseline="0" dirty="0" smtClean="0">
                          <a:latin typeface="Arial" pitchFamily="34" charset="0"/>
                          <a:cs typeface="Arial" pitchFamily="34" charset="0"/>
                        </a:rPr>
                        <a:t> industrielles dans le centre-ouest</a:t>
                      </a:r>
                      <a:endParaRPr lang="fr-FR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1484">
                <a:tc>
                  <a:txBody>
                    <a:bodyPr/>
                    <a:lstStyle/>
                    <a:p>
                      <a:r>
                        <a:rPr lang="fr-FR" sz="800" dirty="0" smtClean="0">
                          <a:latin typeface="Arial" pitchFamily="34" charset="0"/>
                          <a:cs typeface="Arial" pitchFamily="34" charset="0"/>
                        </a:rPr>
                        <a:t>Des flux migratoires internes </a:t>
                      </a:r>
                      <a:endParaRPr lang="fr-FR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>
                          <a:latin typeface="Arial" pitchFamily="34" charset="0"/>
                          <a:cs typeface="Arial" pitchFamily="34" charset="0"/>
                        </a:rPr>
                        <a:t>Des flux migratoires en direction des régions motrices </a:t>
                      </a:r>
                      <a:endParaRPr lang="fr-FR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>
                          <a:latin typeface="Arial" pitchFamily="34" charset="0"/>
                          <a:cs typeface="Arial" pitchFamily="34" charset="0"/>
                        </a:rPr>
                        <a:t>Des flux</a:t>
                      </a:r>
                      <a:r>
                        <a:rPr lang="fr-FR" sz="800" baseline="0" dirty="0" smtClean="0">
                          <a:latin typeface="Arial" pitchFamily="34" charset="0"/>
                          <a:cs typeface="Arial" pitchFamily="34" charset="0"/>
                        </a:rPr>
                        <a:t> migratoires internes vers le cœur économique et les territoires à mettre en valeur </a:t>
                      </a:r>
                      <a:endParaRPr lang="fr-FR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211468">
                <a:tc>
                  <a:txBody>
                    <a:bodyPr/>
                    <a:lstStyle/>
                    <a:p>
                      <a:r>
                        <a:rPr lang="fr-FR" sz="800" dirty="0" smtClean="0">
                          <a:latin typeface="Arial" pitchFamily="34" charset="0"/>
                          <a:cs typeface="Arial" pitchFamily="34" charset="0"/>
                        </a:rPr>
                        <a:t>Des  flux migratoires</a:t>
                      </a:r>
                      <a:r>
                        <a:rPr lang="fr-FR" sz="800" baseline="0" dirty="0" smtClean="0">
                          <a:latin typeface="Arial" pitchFamily="34" charset="0"/>
                          <a:cs typeface="Arial" pitchFamily="34" charset="0"/>
                        </a:rPr>
                        <a:t> internationaux </a:t>
                      </a:r>
                      <a:endParaRPr lang="fr-FR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285752">
                <a:tc>
                  <a:txBody>
                    <a:bodyPr/>
                    <a:lstStyle/>
                    <a:p>
                      <a:r>
                        <a:rPr lang="fr-FR" sz="800" dirty="0" smtClean="0">
                          <a:latin typeface="Arial" pitchFamily="34" charset="0"/>
                          <a:cs typeface="Arial" pitchFamily="34" charset="0"/>
                        </a:rPr>
                        <a:t>La mise en valeur de nouvelles</a:t>
                      </a:r>
                      <a:r>
                        <a:rPr lang="fr-FR" sz="8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fr-FR" sz="800" dirty="0" smtClean="0">
                          <a:latin typeface="Arial" pitchFamily="34" charset="0"/>
                          <a:cs typeface="Arial" pitchFamily="34" charset="0"/>
                        </a:rPr>
                        <a:t>ressources </a:t>
                      </a:r>
                      <a:endParaRPr lang="fr-FR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>
                          <a:latin typeface="Arial" pitchFamily="34" charset="0"/>
                          <a:cs typeface="Arial" pitchFamily="34" charset="0"/>
                        </a:rPr>
                        <a:t>En Pennsylvanie,</a:t>
                      </a:r>
                      <a:r>
                        <a:rPr lang="fr-FR" sz="800" baseline="0" dirty="0" smtClean="0">
                          <a:latin typeface="Arial" pitchFamily="34" charset="0"/>
                          <a:cs typeface="Arial" pitchFamily="34" charset="0"/>
                        </a:rPr>
                        <a:t> un exemple de gisement de </a:t>
                      </a:r>
                      <a:r>
                        <a:rPr lang="fr-FR" sz="800" baseline="0" dirty="0" smtClean="0">
                          <a:latin typeface="Arial" pitchFamily="34" charset="0"/>
                          <a:cs typeface="Arial" pitchFamily="34" charset="0"/>
                          <a:hlinkClick r:id="rId2" action="ppaction://hlinkpres?slideindex=1&amp;slidetitle="/>
                        </a:rPr>
                        <a:t>gaz de schiste </a:t>
                      </a:r>
                      <a:r>
                        <a:rPr lang="fr-FR" sz="800" baseline="0" dirty="0" smtClean="0"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lang="fr-FR" sz="800" baseline="0" dirty="0" err="1" smtClean="0">
                          <a:latin typeface="Arial" pitchFamily="34" charset="0"/>
                          <a:cs typeface="Arial" pitchFamily="34" charset="0"/>
                        </a:rPr>
                        <a:t>Gasland</a:t>
                      </a:r>
                      <a:r>
                        <a:rPr lang="fr-FR" sz="800" baseline="0" dirty="0" smtClean="0"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endParaRPr lang="fr-FR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smtClean="0">
                          <a:latin typeface="Arial" pitchFamily="34" charset="0"/>
                          <a:cs typeface="Arial" pitchFamily="34" charset="0"/>
                        </a:rPr>
                        <a:t>Le barrage de </a:t>
                      </a:r>
                      <a:r>
                        <a:rPr lang="fr-FR" sz="800" dirty="0" err="1" smtClean="0">
                          <a:latin typeface="Arial" pitchFamily="34" charset="0"/>
                          <a:cs typeface="Arial" pitchFamily="34" charset="0"/>
                          <a:hlinkClick r:id="rId3" action="ppaction://hlinkpres?slideindex=1&amp;slidetitle="/>
                        </a:rPr>
                        <a:t>Belo</a:t>
                      </a:r>
                      <a:r>
                        <a:rPr lang="fr-FR" sz="800" dirty="0" smtClean="0">
                          <a:latin typeface="Arial" pitchFamily="34" charset="0"/>
                          <a:cs typeface="Arial" pitchFamily="34" charset="0"/>
                          <a:hlinkClick r:id="rId3" action="ppaction://hlinkpres?slideindex=1&amp;slidetitle="/>
                        </a:rPr>
                        <a:t> Monte</a:t>
                      </a:r>
                      <a:endParaRPr lang="fr-FR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Flèche vers le bas 10"/>
          <p:cNvSpPr/>
          <p:nvPr/>
        </p:nvSpPr>
        <p:spPr>
          <a:xfrm rot="14842827">
            <a:off x="2430665" y="5080701"/>
            <a:ext cx="125281" cy="436516"/>
          </a:xfrm>
          <a:prstGeom prst="downArrow">
            <a:avLst/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13" name="Rectangle 14"/>
          <p:cNvSpPr>
            <a:spLocks noChangeArrowheads="1"/>
          </p:cNvSpPr>
          <p:nvPr/>
        </p:nvSpPr>
        <p:spPr bwMode="auto">
          <a:xfrm>
            <a:off x="2357422" y="4643446"/>
            <a:ext cx="360362" cy="14287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cxnSp>
        <p:nvCxnSpPr>
          <p:cNvPr id="18" name="Connecteur droit 17"/>
          <p:cNvCxnSpPr/>
          <p:nvPr/>
        </p:nvCxnSpPr>
        <p:spPr>
          <a:xfrm>
            <a:off x="1857356" y="6858000"/>
            <a:ext cx="9144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lèche vers le bas 13"/>
          <p:cNvSpPr/>
          <p:nvPr/>
        </p:nvSpPr>
        <p:spPr>
          <a:xfrm rot="14842827">
            <a:off x="2466900" y="5810613"/>
            <a:ext cx="66794" cy="436516"/>
          </a:xfrm>
          <a:prstGeom prst="downArrow">
            <a:avLst/>
          </a:prstGeom>
          <a:solidFill>
            <a:srgbClr val="92D05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16" name="Flèche vers le bas 15"/>
          <p:cNvSpPr/>
          <p:nvPr/>
        </p:nvSpPr>
        <p:spPr>
          <a:xfrm rot="14842827">
            <a:off x="2440449" y="6151272"/>
            <a:ext cx="152758" cy="436516"/>
          </a:xfrm>
          <a:prstGeom prst="downArrow">
            <a:avLst/>
          </a:prstGeom>
          <a:solidFill>
            <a:srgbClr val="00B05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17" name="Rectangle 13"/>
          <p:cNvSpPr>
            <a:spLocks noChangeArrowheads="1"/>
          </p:cNvSpPr>
          <p:nvPr/>
        </p:nvSpPr>
        <p:spPr bwMode="auto">
          <a:xfrm>
            <a:off x="2267744" y="5661248"/>
            <a:ext cx="360362" cy="14401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19" name="Corde 18"/>
          <p:cNvSpPr/>
          <p:nvPr/>
        </p:nvSpPr>
        <p:spPr>
          <a:xfrm rot="21123962">
            <a:off x="6652536" y="6657818"/>
            <a:ext cx="214316" cy="142852"/>
          </a:xfrm>
          <a:prstGeom prst="chord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Triangle isocèle 19"/>
          <p:cNvSpPr/>
          <p:nvPr/>
        </p:nvSpPr>
        <p:spPr>
          <a:xfrm>
            <a:off x="2428860" y="6572272"/>
            <a:ext cx="71438" cy="142876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Line 54"/>
          <p:cNvSpPr>
            <a:spLocks noChangeShapeType="1"/>
          </p:cNvSpPr>
          <p:nvPr/>
        </p:nvSpPr>
        <p:spPr bwMode="auto">
          <a:xfrm flipV="1">
            <a:off x="2285984" y="3644899"/>
            <a:ext cx="357190" cy="141291"/>
          </a:xfrm>
          <a:prstGeom prst="line">
            <a:avLst/>
          </a:prstGeom>
          <a:noFill/>
          <a:ln w="76200" cap="rnd">
            <a:solidFill>
              <a:srgbClr val="3366FF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22" name="Line 73"/>
          <p:cNvSpPr>
            <a:spLocks noChangeShapeType="1"/>
          </p:cNvSpPr>
          <p:nvPr/>
        </p:nvSpPr>
        <p:spPr bwMode="auto">
          <a:xfrm flipV="1">
            <a:off x="2357422" y="3357562"/>
            <a:ext cx="303199" cy="142876"/>
          </a:xfrm>
          <a:prstGeom prst="line">
            <a:avLst/>
          </a:prstGeom>
          <a:noFill/>
          <a:ln w="76200" cap="rnd">
            <a:solidFill>
              <a:srgbClr val="00B05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23" name="Ellipse 22"/>
          <p:cNvSpPr/>
          <p:nvPr/>
        </p:nvSpPr>
        <p:spPr>
          <a:xfrm rot="20046226">
            <a:off x="2310936" y="3073099"/>
            <a:ext cx="379366" cy="20148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 dirty="0"/>
          </a:p>
        </p:txBody>
      </p:sp>
      <p:sp>
        <p:nvSpPr>
          <p:cNvPr id="24" name="Rectangle 23"/>
          <p:cNvSpPr/>
          <p:nvPr/>
        </p:nvSpPr>
        <p:spPr>
          <a:xfrm>
            <a:off x="5572133" y="3357562"/>
            <a:ext cx="142875" cy="1428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25" name="Ellipse 24"/>
          <p:cNvSpPr/>
          <p:nvPr/>
        </p:nvSpPr>
        <p:spPr>
          <a:xfrm rot="20046226">
            <a:off x="6508170" y="3150227"/>
            <a:ext cx="429940" cy="194659"/>
          </a:xfrm>
          <a:prstGeom prst="ellipse">
            <a:avLst/>
          </a:prstGeom>
          <a:noFill/>
          <a:ln w="1905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 dirty="0"/>
          </a:p>
        </p:txBody>
      </p:sp>
      <p:sp>
        <p:nvSpPr>
          <p:cNvPr id="26" name="Ellipse 25"/>
          <p:cNvSpPr/>
          <p:nvPr/>
        </p:nvSpPr>
        <p:spPr>
          <a:xfrm>
            <a:off x="2428860" y="2928934"/>
            <a:ext cx="71457" cy="7143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 dirty="0"/>
          </a:p>
        </p:txBody>
      </p:sp>
      <p:sp>
        <p:nvSpPr>
          <p:cNvPr id="27" name="Ellipse 26"/>
          <p:cNvSpPr/>
          <p:nvPr/>
        </p:nvSpPr>
        <p:spPr>
          <a:xfrm>
            <a:off x="2357422" y="2643182"/>
            <a:ext cx="214330" cy="214306"/>
          </a:xfrm>
          <a:prstGeom prst="ellipse">
            <a:avLst/>
          </a:prstGeom>
          <a:solidFill>
            <a:srgbClr val="FF0000"/>
          </a:solidFill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28" name="Ellipse 27"/>
          <p:cNvSpPr/>
          <p:nvPr/>
        </p:nvSpPr>
        <p:spPr>
          <a:xfrm>
            <a:off x="6572264" y="2643182"/>
            <a:ext cx="214330" cy="214306"/>
          </a:xfrm>
          <a:prstGeom prst="ellipse">
            <a:avLst/>
          </a:prstGeom>
          <a:solidFill>
            <a:srgbClr val="FF00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cxnSp>
        <p:nvCxnSpPr>
          <p:cNvPr id="32" name="Connecteur droit 31"/>
          <p:cNvCxnSpPr>
            <a:stCxn id="13" idx="1"/>
            <a:endCxn id="13" idx="3"/>
          </p:cNvCxnSpPr>
          <p:nvPr/>
        </p:nvCxnSpPr>
        <p:spPr>
          <a:xfrm rot="10800000" flipH="1">
            <a:off x="2357422" y="4714884"/>
            <a:ext cx="36036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Ellipse 32"/>
          <p:cNvSpPr/>
          <p:nvPr/>
        </p:nvSpPr>
        <p:spPr>
          <a:xfrm>
            <a:off x="3643306" y="4786322"/>
            <a:ext cx="142875" cy="14287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38" name="Rectangle 37"/>
          <p:cNvSpPr/>
          <p:nvPr/>
        </p:nvSpPr>
        <p:spPr>
          <a:xfrm>
            <a:off x="5000628" y="1071546"/>
            <a:ext cx="142875" cy="142875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39" name="Rectangle 38"/>
          <p:cNvSpPr/>
          <p:nvPr/>
        </p:nvSpPr>
        <p:spPr>
          <a:xfrm>
            <a:off x="2643174" y="4143380"/>
            <a:ext cx="71438" cy="28575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40" name="Flèche gauche 39"/>
          <p:cNvSpPr/>
          <p:nvPr/>
        </p:nvSpPr>
        <p:spPr>
          <a:xfrm>
            <a:off x="2500298" y="4143380"/>
            <a:ext cx="71437" cy="71438"/>
          </a:xfrm>
          <a:prstGeom prst="leftArrow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41" name="Flèche gauche 40"/>
          <p:cNvSpPr/>
          <p:nvPr/>
        </p:nvSpPr>
        <p:spPr>
          <a:xfrm>
            <a:off x="2500298" y="4286256"/>
            <a:ext cx="71437" cy="71438"/>
          </a:xfrm>
          <a:prstGeom prst="leftArrow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42" name="Line 26"/>
          <p:cNvSpPr>
            <a:spLocks noChangeShapeType="1"/>
          </p:cNvSpPr>
          <p:nvPr/>
        </p:nvSpPr>
        <p:spPr bwMode="auto">
          <a:xfrm>
            <a:off x="6357950" y="4500570"/>
            <a:ext cx="357190" cy="45719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43" name="Rectangle 42"/>
          <p:cNvSpPr/>
          <p:nvPr/>
        </p:nvSpPr>
        <p:spPr>
          <a:xfrm>
            <a:off x="6715140" y="4071942"/>
            <a:ext cx="71438" cy="285752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44" name="Flèche gauche 43"/>
          <p:cNvSpPr/>
          <p:nvPr/>
        </p:nvSpPr>
        <p:spPr>
          <a:xfrm>
            <a:off x="6572264" y="4071942"/>
            <a:ext cx="71437" cy="71438"/>
          </a:xfrm>
          <a:prstGeom prst="leftArrow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45" name="Flèche gauche 44"/>
          <p:cNvSpPr/>
          <p:nvPr/>
        </p:nvSpPr>
        <p:spPr>
          <a:xfrm>
            <a:off x="6572264" y="4295781"/>
            <a:ext cx="71437" cy="71438"/>
          </a:xfrm>
          <a:prstGeom prst="leftArrow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46" name="Rectangle 14"/>
          <p:cNvSpPr>
            <a:spLocks noChangeArrowheads="1"/>
          </p:cNvSpPr>
          <p:nvPr/>
        </p:nvSpPr>
        <p:spPr bwMode="auto">
          <a:xfrm>
            <a:off x="6357950" y="5000636"/>
            <a:ext cx="360362" cy="14287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cxnSp>
        <p:nvCxnSpPr>
          <p:cNvPr id="47" name="Connecteur droit 46"/>
          <p:cNvCxnSpPr/>
          <p:nvPr/>
        </p:nvCxnSpPr>
        <p:spPr>
          <a:xfrm rot="10800000" flipH="1">
            <a:off x="6357951" y="5072074"/>
            <a:ext cx="36036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ectangle 13"/>
          <p:cNvSpPr>
            <a:spLocks noChangeArrowheads="1"/>
          </p:cNvSpPr>
          <p:nvPr/>
        </p:nvSpPr>
        <p:spPr bwMode="auto">
          <a:xfrm>
            <a:off x="6357950" y="4786323"/>
            <a:ext cx="360362" cy="142875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2264</TotalTime>
  <Words>430</Words>
  <Application>Microsoft Office PowerPoint</Application>
  <PresentationFormat>Affichage à l'écran (4:3)</PresentationFormat>
  <Paragraphs>133</Paragraphs>
  <Slides>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Thème Office</vt:lpstr>
      <vt:lpstr>Diapositive 1</vt:lpstr>
      <vt:lpstr>Diapositive 2</vt:lpstr>
      <vt:lpstr>Diapositive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Neree Manuel</dc:creator>
  <cp:lastModifiedBy>Neree Manuel</cp:lastModifiedBy>
  <cp:revision>64</cp:revision>
  <dcterms:created xsi:type="dcterms:W3CDTF">2017-04-23T15:01:07Z</dcterms:created>
  <dcterms:modified xsi:type="dcterms:W3CDTF">2019-05-19T20:19:37Z</dcterms:modified>
</cp:coreProperties>
</file>