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96" y="-10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23F2-2B70-4383-AC0C-92DEB54F7DA1}" type="datetimeFigureOut">
              <a:rPr lang="fr-FR" smtClean="0"/>
              <a:pPr/>
              <a:t>02/03/2020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1053-1235-4364-8248-6D53A44BD9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23F2-2B70-4383-AC0C-92DEB54F7DA1}" type="datetimeFigureOut">
              <a:rPr lang="fr-FR" smtClean="0"/>
              <a:pPr/>
              <a:t>02/03/2020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1053-1235-4364-8248-6D53A44BD9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23F2-2B70-4383-AC0C-92DEB54F7DA1}" type="datetimeFigureOut">
              <a:rPr lang="fr-FR" smtClean="0"/>
              <a:pPr/>
              <a:t>02/03/2020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1053-1235-4364-8248-6D53A44BD9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23F2-2B70-4383-AC0C-92DEB54F7DA1}" type="datetimeFigureOut">
              <a:rPr lang="fr-FR" smtClean="0"/>
              <a:pPr/>
              <a:t>02/03/2020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1053-1235-4364-8248-6D53A44BD9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23F2-2B70-4383-AC0C-92DEB54F7DA1}" type="datetimeFigureOut">
              <a:rPr lang="fr-FR" smtClean="0"/>
              <a:pPr/>
              <a:t>02/03/2020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1053-1235-4364-8248-6D53A44BD9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23F2-2B70-4383-AC0C-92DEB54F7DA1}" type="datetimeFigureOut">
              <a:rPr lang="fr-FR" smtClean="0"/>
              <a:pPr/>
              <a:t>02/03/2020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1053-1235-4364-8248-6D53A44BD9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23F2-2B70-4383-AC0C-92DEB54F7DA1}" type="datetimeFigureOut">
              <a:rPr lang="fr-FR" smtClean="0"/>
              <a:pPr/>
              <a:t>02/03/2020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1053-1235-4364-8248-6D53A44BD9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23F2-2B70-4383-AC0C-92DEB54F7DA1}" type="datetimeFigureOut">
              <a:rPr lang="fr-FR" smtClean="0"/>
              <a:pPr/>
              <a:t>02/03/2020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1053-1235-4364-8248-6D53A44BD9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23F2-2B70-4383-AC0C-92DEB54F7DA1}" type="datetimeFigureOut">
              <a:rPr lang="fr-FR" smtClean="0"/>
              <a:pPr/>
              <a:t>02/03/2020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1053-1235-4364-8248-6D53A44BD9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23F2-2B70-4383-AC0C-92DEB54F7DA1}" type="datetimeFigureOut">
              <a:rPr lang="fr-FR" smtClean="0"/>
              <a:pPr/>
              <a:t>02/03/2020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1053-1235-4364-8248-6D53A44BD9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123F2-2B70-4383-AC0C-92DEB54F7DA1}" type="datetimeFigureOut">
              <a:rPr lang="fr-FR" smtClean="0"/>
              <a:pPr/>
              <a:t>02/03/2020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A1053-1235-4364-8248-6D53A44BD9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123F2-2B70-4383-AC0C-92DEB54F7DA1}" type="datetimeFigureOut">
              <a:rPr lang="fr-FR" smtClean="0"/>
              <a:pPr/>
              <a:t>02/03/2020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A1053-1235-4364-8248-6D53A44BD94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14378" y="2857496"/>
            <a:ext cx="1142944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/>
              <a:t>Territoire </a:t>
            </a:r>
            <a:endParaRPr lang="fr-FR" sz="1600" dirty="0"/>
          </a:p>
        </p:txBody>
      </p:sp>
      <p:sp>
        <p:nvSpPr>
          <p:cNvPr id="5" name="ZoneTexte 4"/>
          <p:cNvSpPr txBox="1"/>
          <p:nvPr/>
        </p:nvSpPr>
        <p:spPr>
          <a:xfrm>
            <a:off x="1428760" y="2857496"/>
            <a:ext cx="1142976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/>
              <a:t>Populatio</a:t>
            </a:r>
            <a:r>
              <a:rPr lang="fr-FR" sz="1600" dirty="0"/>
              <a:t>n</a:t>
            </a:r>
            <a:r>
              <a:rPr lang="fr-FR" sz="1600" dirty="0" smtClean="0"/>
              <a:t> </a:t>
            </a:r>
            <a:endParaRPr lang="fr-FR" sz="1600" dirty="0"/>
          </a:p>
        </p:txBody>
      </p:sp>
      <p:sp>
        <p:nvSpPr>
          <p:cNvPr id="6" name="ZoneTexte 5"/>
          <p:cNvSpPr txBox="1"/>
          <p:nvPr/>
        </p:nvSpPr>
        <p:spPr>
          <a:xfrm>
            <a:off x="2643206" y="2857496"/>
            <a:ext cx="1142976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/>
              <a:t>Innovation  </a:t>
            </a:r>
            <a:endParaRPr lang="fr-FR" sz="1600" dirty="0"/>
          </a:p>
        </p:txBody>
      </p:sp>
      <p:sp>
        <p:nvSpPr>
          <p:cNvPr id="7" name="ZoneTexte 6"/>
          <p:cNvSpPr txBox="1"/>
          <p:nvPr/>
        </p:nvSpPr>
        <p:spPr>
          <a:xfrm>
            <a:off x="3857652" y="2857496"/>
            <a:ext cx="1285884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/>
              <a:t>Richesse économique  </a:t>
            </a:r>
            <a:endParaRPr lang="fr-FR" sz="1600" dirty="0"/>
          </a:p>
        </p:txBody>
      </p:sp>
      <p:sp>
        <p:nvSpPr>
          <p:cNvPr id="8" name="ZoneTexte 7"/>
          <p:cNvSpPr txBox="1"/>
          <p:nvPr/>
        </p:nvSpPr>
        <p:spPr>
          <a:xfrm>
            <a:off x="5143536" y="2857496"/>
            <a:ext cx="1357322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/>
              <a:t>Rayonnement  culturel  </a:t>
            </a:r>
            <a:endParaRPr lang="fr-FR" sz="1600" dirty="0"/>
          </a:p>
        </p:txBody>
      </p:sp>
      <p:sp>
        <p:nvSpPr>
          <p:cNvPr id="9" name="ZoneTexte 8"/>
          <p:cNvSpPr txBox="1"/>
          <p:nvPr/>
        </p:nvSpPr>
        <p:spPr>
          <a:xfrm>
            <a:off x="6572296" y="2857496"/>
            <a:ext cx="1142976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/>
              <a:t>Influence </a:t>
            </a:r>
          </a:p>
          <a:p>
            <a:pPr algn="ctr"/>
            <a:r>
              <a:rPr lang="fr-FR" sz="1600" dirty="0" smtClean="0"/>
              <a:t>Politique  </a:t>
            </a:r>
            <a:endParaRPr lang="fr-FR" sz="1600" dirty="0"/>
          </a:p>
        </p:txBody>
      </p:sp>
      <p:sp>
        <p:nvSpPr>
          <p:cNvPr id="10" name="ZoneTexte 9"/>
          <p:cNvSpPr txBox="1"/>
          <p:nvPr/>
        </p:nvSpPr>
        <p:spPr>
          <a:xfrm>
            <a:off x="7786742" y="2857496"/>
            <a:ext cx="1142976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/>
              <a:t>Capacités</a:t>
            </a:r>
          </a:p>
          <a:p>
            <a:pPr algn="ctr"/>
            <a:r>
              <a:rPr lang="fr-FR" sz="1600" dirty="0"/>
              <a:t>m</a:t>
            </a:r>
            <a:r>
              <a:rPr lang="fr-FR" sz="1600" dirty="0" smtClean="0"/>
              <a:t>ilitaires  </a:t>
            </a:r>
            <a:endParaRPr lang="fr-FR" sz="1600" dirty="0"/>
          </a:p>
        </p:txBody>
      </p:sp>
      <p:sp>
        <p:nvSpPr>
          <p:cNvPr id="12" name="Parenthèses 11"/>
          <p:cNvSpPr/>
          <p:nvPr/>
        </p:nvSpPr>
        <p:spPr>
          <a:xfrm rot="5400000">
            <a:off x="6444207" y="2276874"/>
            <a:ext cx="2160241" cy="1872207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Parenthèses 12"/>
          <p:cNvSpPr/>
          <p:nvPr/>
        </p:nvSpPr>
        <p:spPr>
          <a:xfrm rot="5400000">
            <a:off x="5385201" y="1482314"/>
            <a:ext cx="1500197" cy="3393306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Parenthèses 13"/>
          <p:cNvSpPr/>
          <p:nvPr/>
        </p:nvSpPr>
        <p:spPr>
          <a:xfrm rot="5400000">
            <a:off x="7608114" y="2678902"/>
            <a:ext cx="1500199" cy="1000133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7164288" y="1556792"/>
            <a:ext cx="8136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smtClean="0"/>
              <a:t>Smart</a:t>
            </a:r>
          </a:p>
          <a:p>
            <a:pPr algn="ctr"/>
            <a:r>
              <a:rPr lang="fr-FR" sz="1600" dirty="0" smtClean="0"/>
              <a:t> power </a:t>
            </a:r>
            <a:endParaRPr lang="fr-FR" sz="1600" dirty="0"/>
          </a:p>
        </p:txBody>
      </p:sp>
      <p:sp>
        <p:nvSpPr>
          <p:cNvPr id="16" name="ZoneTexte 15"/>
          <p:cNvSpPr txBox="1"/>
          <p:nvPr/>
        </p:nvSpPr>
        <p:spPr>
          <a:xfrm>
            <a:off x="5901519" y="2357430"/>
            <a:ext cx="8136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smtClean="0"/>
              <a:t>Soft</a:t>
            </a:r>
          </a:p>
          <a:p>
            <a:pPr algn="ctr"/>
            <a:r>
              <a:rPr lang="fr-FR" sz="1600" dirty="0" smtClean="0"/>
              <a:t> power </a:t>
            </a:r>
            <a:endParaRPr lang="fr-FR" sz="1600" dirty="0"/>
          </a:p>
        </p:txBody>
      </p:sp>
      <p:sp>
        <p:nvSpPr>
          <p:cNvPr id="17" name="ZoneTexte 16"/>
          <p:cNvSpPr txBox="1"/>
          <p:nvPr/>
        </p:nvSpPr>
        <p:spPr>
          <a:xfrm>
            <a:off x="7973221" y="2344159"/>
            <a:ext cx="8136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smtClean="0"/>
              <a:t>Hard</a:t>
            </a:r>
          </a:p>
          <a:p>
            <a:pPr algn="ctr"/>
            <a:r>
              <a:rPr lang="fr-FR" sz="1600" dirty="0" smtClean="0"/>
              <a:t> power </a:t>
            </a:r>
            <a:endParaRPr lang="fr-FR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>
            <a:off x="285720" y="4071942"/>
            <a:ext cx="1071570" cy="20002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214378" y="2928932"/>
            <a:ext cx="1142944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/>
              <a:t>Territoire </a:t>
            </a:r>
            <a:endParaRPr lang="fr-FR" sz="1600" dirty="0"/>
          </a:p>
        </p:txBody>
      </p:sp>
      <p:sp>
        <p:nvSpPr>
          <p:cNvPr id="5" name="ZoneTexte 4"/>
          <p:cNvSpPr txBox="1"/>
          <p:nvPr/>
        </p:nvSpPr>
        <p:spPr>
          <a:xfrm>
            <a:off x="1428760" y="2928932"/>
            <a:ext cx="1142976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/>
              <a:t>Populatio</a:t>
            </a:r>
            <a:r>
              <a:rPr lang="fr-FR" sz="1600" dirty="0"/>
              <a:t>n</a:t>
            </a:r>
            <a:r>
              <a:rPr lang="fr-FR" sz="1600" dirty="0" smtClean="0"/>
              <a:t> </a:t>
            </a:r>
            <a:endParaRPr lang="fr-FR" sz="1600" dirty="0"/>
          </a:p>
        </p:txBody>
      </p:sp>
      <p:sp>
        <p:nvSpPr>
          <p:cNvPr id="6" name="ZoneTexte 5"/>
          <p:cNvSpPr txBox="1"/>
          <p:nvPr/>
        </p:nvSpPr>
        <p:spPr>
          <a:xfrm>
            <a:off x="2643206" y="2928932"/>
            <a:ext cx="1142976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/>
              <a:t>Innovation  </a:t>
            </a:r>
            <a:endParaRPr lang="fr-FR" sz="1600" dirty="0"/>
          </a:p>
        </p:txBody>
      </p:sp>
      <p:sp>
        <p:nvSpPr>
          <p:cNvPr id="7" name="ZoneTexte 6"/>
          <p:cNvSpPr txBox="1"/>
          <p:nvPr/>
        </p:nvSpPr>
        <p:spPr>
          <a:xfrm>
            <a:off x="3857652" y="2928932"/>
            <a:ext cx="1285884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/>
              <a:t>Richesse économique  </a:t>
            </a:r>
            <a:endParaRPr lang="fr-FR" sz="1600" dirty="0"/>
          </a:p>
        </p:txBody>
      </p:sp>
      <p:sp>
        <p:nvSpPr>
          <p:cNvPr id="8" name="ZoneTexte 7"/>
          <p:cNvSpPr txBox="1"/>
          <p:nvPr/>
        </p:nvSpPr>
        <p:spPr>
          <a:xfrm>
            <a:off x="5143536" y="2928932"/>
            <a:ext cx="1357322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/>
              <a:t>Rayonnement  culturel  </a:t>
            </a:r>
            <a:endParaRPr lang="fr-FR" sz="1600" dirty="0"/>
          </a:p>
        </p:txBody>
      </p:sp>
      <p:sp>
        <p:nvSpPr>
          <p:cNvPr id="9" name="ZoneTexte 8"/>
          <p:cNvSpPr txBox="1"/>
          <p:nvPr/>
        </p:nvSpPr>
        <p:spPr>
          <a:xfrm>
            <a:off x="6500826" y="2915663"/>
            <a:ext cx="1142976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/>
              <a:t>Influence </a:t>
            </a:r>
          </a:p>
          <a:p>
            <a:pPr algn="ctr"/>
            <a:r>
              <a:rPr lang="fr-FR" sz="1600" dirty="0" smtClean="0"/>
              <a:t>Politique  </a:t>
            </a:r>
            <a:endParaRPr lang="fr-FR" sz="1600" dirty="0"/>
          </a:p>
        </p:txBody>
      </p:sp>
      <p:sp>
        <p:nvSpPr>
          <p:cNvPr id="10" name="ZoneTexte 9"/>
          <p:cNvSpPr txBox="1"/>
          <p:nvPr/>
        </p:nvSpPr>
        <p:spPr>
          <a:xfrm>
            <a:off x="7643834" y="2928932"/>
            <a:ext cx="1142976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/>
              <a:t>Capacités</a:t>
            </a:r>
          </a:p>
          <a:p>
            <a:pPr algn="ctr"/>
            <a:r>
              <a:rPr lang="fr-FR" sz="1600" dirty="0"/>
              <a:t>m</a:t>
            </a:r>
            <a:r>
              <a:rPr lang="fr-FR" sz="1600" dirty="0" smtClean="0"/>
              <a:t>ilitaires  </a:t>
            </a:r>
            <a:endParaRPr lang="fr-FR" sz="1600" dirty="0"/>
          </a:p>
        </p:txBody>
      </p:sp>
      <p:sp>
        <p:nvSpPr>
          <p:cNvPr id="13" name="Parenthèses 12"/>
          <p:cNvSpPr/>
          <p:nvPr/>
        </p:nvSpPr>
        <p:spPr>
          <a:xfrm rot="5400000">
            <a:off x="5326861" y="1612091"/>
            <a:ext cx="1500197" cy="3276625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Parenthèses 13"/>
          <p:cNvSpPr/>
          <p:nvPr/>
        </p:nvSpPr>
        <p:spPr>
          <a:xfrm rot="5400000">
            <a:off x="7465239" y="2750338"/>
            <a:ext cx="1500199" cy="1000133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/>
          <p:cNvSpPr txBox="1"/>
          <p:nvPr/>
        </p:nvSpPr>
        <p:spPr>
          <a:xfrm>
            <a:off x="5901519" y="2428866"/>
            <a:ext cx="8136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smtClean="0"/>
              <a:t>Soft</a:t>
            </a:r>
          </a:p>
          <a:p>
            <a:pPr algn="ctr"/>
            <a:r>
              <a:rPr lang="fr-FR" sz="1600" dirty="0" smtClean="0"/>
              <a:t> power </a:t>
            </a:r>
            <a:endParaRPr lang="fr-FR" sz="1600" dirty="0"/>
          </a:p>
        </p:txBody>
      </p:sp>
      <p:sp>
        <p:nvSpPr>
          <p:cNvPr id="17" name="ZoneTexte 16"/>
          <p:cNvSpPr txBox="1"/>
          <p:nvPr/>
        </p:nvSpPr>
        <p:spPr>
          <a:xfrm>
            <a:off x="7786710" y="2415595"/>
            <a:ext cx="8136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dirty="0" smtClean="0"/>
              <a:t>Hard</a:t>
            </a:r>
          </a:p>
          <a:p>
            <a:pPr algn="ctr"/>
            <a:r>
              <a:rPr lang="fr-FR" sz="1600" dirty="0" smtClean="0"/>
              <a:t> power </a:t>
            </a:r>
            <a:endParaRPr lang="fr-FR" sz="1600" dirty="0"/>
          </a:p>
        </p:txBody>
      </p:sp>
      <p:sp>
        <p:nvSpPr>
          <p:cNvPr id="18" name="ZoneTexte 17"/>
          <p:cNvSpPr txBox="1"/>
          <p:nvPr/>
        </p:nvSpPr>
        <p:spPr>
          <a:xfrm rot="16200000" flipH="1">
            <a:off x="-506169" y="1351227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err="1" smtClean="0"/>
              <a:t>Etats-unis</a:t>
            </a:r>
            <a:r>
              <a:rPr lang="fr-FR" b="1" dirty="0" smtClean="0"/>
              <a:t> </a:t>
            </a:r>
            <a:endParaRPr lang="fr-FR" b="1" dirty="0"/>
          </a:p>
        </p:txBody>
      </p:sp>
      <p:sp>
        <p:nvSpPr>
          <p:cNvPr id="19" name="ZoneTexte 18"/>
          <p:cNvSpPr txBox="1"/>
          <p:nvPr/>
        </p:nvSpPr>
        <p:spPr>
          <a:xfrm rot="16200000" flipH="1">
            <a:off x="-422557" y="5066003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Brésil</a:t>
            </a:r>
            <a:endParaRPr lang="fr-FR" b="1" dirty="0"/>
          </a:p>
        </p:txBody>
      </p:sp>
      <p:sp>
        <p:nvSpPr>
          <p:cNvPr id="20" name="Rectangle 19"/>
          <p:cNvSpPr/>
          <p:nvPr/>
        </p:nvSpPr>
        <p:spPr>
          <a:xfrm>
            <a:off x="285720" y="357166"/>
            <a:ext cx="1071570" cy="221457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/>
          <p:cNvSpPr/>
          <p:nvPr/>
        </p:nvSpPr>
        <p:spPr>
          <a:xfrm>
            <a:off x="214283" y="571480"/>
            <a:ext cx="107156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dirty="0" smtClean="0">
                <a:latin typeface="Arial" pitchFamily="34" charset="0"/>
                <a:cs typeface="Arial" pitchFamily="34" charset="0"/>
              </a:rPr>
              <a:t>9.6 millions de km2</a:t>
            </a:r>
          </a:p>
          <a:p>
            <a:pPr algn="ctr"/>
            <a:r>
              <a:rPr lang="fr-FR" sz="14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fr-FR" sz="1400" baseline="30000" dirty="0" smtClean="0">
                <a:latin typeface="Arial" pitchFamily="34" charset="0"/>
                <a:cs typeface="Arial" pitchFamily="34" charset="0"/>
              </a:rPr>
              <a:t>ème</a:t>
            </a:r>
            <a:r>
              <a:rPr lang="fr-FR" sz="1400" dirty="0" smtClean="0">
                <a:latin typeface="Arial" pitchFamily="34" charset="0"/>
                <a:cs typeface="Arial" pitchFamily="34" charset="0"/>
              </a:rPr>
              <a:t> rang mondial</a:t>
            </a:r>
            <a:endParaRPr lang="fr-F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85721" y="4357694"/>
            <a:ext cx="1000132" cy="1214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dirty="0" smtClean="0">
                <a:latin typeface="Arial" pitchFamily="34" charset="0"/>
                <a:cs typeface="Arial" pitchFamily="34" charset="0"/>
              </a:rPr>
              <a:t>8.5 millions</a:t>
            </a:r>
          </a:p>
          <a:p>
            <a:pPr algn="ctr"/>
            <a:r>
              <a:rPr lang="fr-FR" sz="1400" dirty="0" smtClean="0">
                <a:latin typeface="Arial" pitchFamily="34" charset="0"/>
                <a:cs typeface="Arial" pitchFamily="34" charset="0"/>
              </a:rPr>
              <a:t>de km2</a:t>
            </a:r>
          </a:p>
          <a:p>
            <a:pPr algn="ctr"/>
            <a:r>
              <a:rPr lang="fr-FR" sz="14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fr-FR" sz="1400" baseline="30000" dirty="0" smtClean="0">
                <a:latin typeface="Arial" pitchFamily="34" charset="0"/>
                <a:cs typeface="Arial" pitchFamily="34" charset="0"/>
              </a:rPr>
              <a:t>ème</a:t>
            </a:r>
            <a:r>
              <a:rPr lang="fr-F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1400" dirty="0" smtClean="0">
                <a:latin typeface="Arial" pitchFamily="34" charset="0"/>
                <a:cs typeface="Arial" pitchFamily="34" charset="0"/>
              </a:rPr>
              <a:t>rang mondial</a:t>
            </a:r>
            <a:endParaRPr lang="fr-F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500166" y="357166"/>
            <a:ext cx="1071570" cy="221457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500166" y="928670"/>
            <a:ext cx="114300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latin typeface="Arial" charset="0"/>
                <a:cs typeface="Arial" charset="0"/>
              </a:rPr>
              <a:t>324 millions</a:t>
            </a:r>
            <a:r>
              <a:rPr kumimoji="0" lang="fr-FR" sz="1400" b="0" i="0" u="none" strike="noStrike" cap="none" normalizeH="0" dirty="0" smtClean="0">
                <a:ln>
                  <a:noFill/>
                </a:ln>
                <a:solidFill>
                  <a:srgbClr val="252525"/>
                </a:solidFill>
                <a:effectLst/>
                <a:latin typeface="Arial" charset="0"/>
                <a:cs typeface="Arial" charset="0"/>
              </a:rPr>
              <a:t> d’habitants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400" dirty="0" smtClean="0">
                <a:solidFill>
                  <a:srgbClr val="252525"/>
                </a:solidFill>
                <a:latin typeface="Arial" charset="0"/>
                <a:cs typeface="Arial" charset="0"/>
              </a:rPr>
              <a:t>3</a:t>
            </a:r>
            <a:r>
              <a:rPr lang="fr-FR" sz="1400" baseline="30000" dirty="0" smtClean="0">
                <a:solidFill>
                  <a:srgbClr val="252525"/>
                </a:solidFill>
                <a:latin typeface="Arial" charset="0"/>
                <a:cs typeface="Arial" charset="0"/>
              </a:rPr>
              <a:t>ème</a:t>
            </a:r>
            <a:r>
              <a:rPr lang="fr-FR" sz="1400" dirty="0" smtClean="0">
                <a:solidFill>
                  <a:srgbClr val="252525"/>
                </a:solidFill>
                <a:latin typeface="Arial" charset="0"/>
                <a:cs typeface="Arial" charset="0"/>
              </a:rPr>
              <a:t> rang mondial </a:t>
            </a:r>
            <a:r>
              <a:rPr kumimoji="0" lang="fr-FR" sz="1400" b="0" i="0" u="none" strike="noStrike" cap="none" normalizeH="0" dirty="0" smtClean="0">
                <a:ln>
                  <a:noFill/>
                </a:ln>
                <a:solidFill>
                  <a:srgbClr val="252525"/>
                </a:solidFill>
                <a:effectLst/>
                <a:latin typeface="Arial" charset="0"/>
                <a:cs typeface="Arial" charset="0"/>
              </a:rPr>
              <a:t> </a:t>
            </a:r>
            <a:endParaRPr kumimoji="0" lang="fr-F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500166" y="4071942"/>
            <a:ext cx="1143008" cy="20002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/>
          <p:cNvSpPr/>
          <p:nvPr/>
        </p:nvSpPr>
        <p:spPr>
          <a:xfrm>
            <a:off x="2786050" y="4071942"/>
            <a:ext cx="1071570" cy="7858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/>
          <p:cNvSpPr/>
          <p:nvPr/>
        </p:nvSpPr>
        <p:spPr>
          <a:xfrm>
            <a:off x="2714612" y="1214422"/>
            <a:ext cx="1071570" cy="107157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ZoneTexte 28"/>
          <p:cNvSpPr txBox="1"/>
          <p:nvPr/>
        </p:nvSpPr>
        <p:spPr>
          <a:xfrm>
            <a:off x="2857488" y="1285860"/>
            <a:ext cx="8572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latin typeface="Arial" pitchFamily="34" charset="0"/>
                <a:cs typeface="Arial" pitchFamily="34" charset="0"/>
              </a:rPr>
              <a:t>2.7% du PIB pour la R&amp;D</a:t>
            </a:r>
            <a:endParaRPr lang="fr-F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428728" y="4500570"/>
            <a:ext cx="12144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dirty="0" smtClean="0">
                <a:latin typeface="Arial" pitchFamily="34" charset="0"/>
                <a:cs typeface="Arial" pitchFamily="34" charset="0"/>
              </a:rPr>
              <a:t>207 millions d ’habitants </a:t>
            </a:r>
          </a:p>
          <a:p>
            <a:pPr algn="ctr"/>
            <a:r>
              <a:rPr lang="fr-FR" sz="14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fr-FR" sz="1400" baseline="30000" dirty="0" smtClean="0">
                <a:latin typeface="Arial" pitchFamily="34" charset="0"/>
                <a:cs typeface="Arial" pitchFamily="34" charset="0"/>
              </a:rPr>
              <a:t>ème</a:t>
            </a:r>
            <a:r>
              <a:rPr lang="fr-FR" sz="1400" dirty="0" smtClean="0">
                <a:latin typeface="Arial" pitchFamily="34" charset="0"/>
                <a:cs typeface="Arial" pitchFamily="34" charset="0"/>
              </a:rPr>
              <a:t> rang mondial</a:t>
            </a:r>
            <a:endParaRPr lang="fr-F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2857488" y="4286256"/>
            <a:ext cx="8572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/>
              <a:t>1.24 % du PIB pour la R&amp;D</a:t>
            </a:r>
            <a:endParaRPr lang="fr-FR" sz="1600" dirty="0"/>
          </a:p>
        </p:txBody>
      </p:sp>
      <p:sp>
        <p:nvSpPr>
          <p:cNvPr id="31" name="Rectangle 30"/>
          <p:cNvSpPr/>
          <p:nvPr/>
        </p:nvSpPr>
        <p:spPr>
          <a:xfrm>
            <a:off x="3929058" y="285728"/>
            <a:ext cx="1071570" cy="221457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31"/>
          <p:cNvSpPr/>
          <p:nvPr/>
        </p:nvSpPr>
        <p:spPr>
          <a:xfrm>
            <a:off x="4071934" y="4071942"/>
            <a:ext cx="1071570" cy="164307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ZoneTexte 32"/>
          <p:cNvSpPr txBox="1"/>
          <p:nvPr/>
        </p:nvSpPr>
        <p:spPr>
          <a:xfrm>
            <a:off x="3857620" y="500042"/>
            <a:ext cx="121444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fr-FR" sz="1400" baseline="30000" dirty="0" smtClean="0">
                <a:latin typeface="Arial" pitchFamily="34" charset="0"/>
                <a:cs typeface="Arial" pitchFamily="34" charset="0"/>
              </a:rPr>
              <a:t>ère</a:t>
            </a:r>
            <a:r>
              <a:rPr lang="fr-FR" sz="1400" dirty="0" smtClean="0">
                <a:latin typeface="Arial" pitchFamily="34" charset="0"/>
                <a:cs typeface="Arial" pitchFamily="34" charset="0"/>
              </a:rPr>
              <a:t> puissance économique  mondiale</a:t>
            </a:r>
          </a:p>
          <a:p>
            <a:pPr algn="ctr"/>
            <a:r>
              <a:rPr lang="fr-FR" sz="1400" dirty="0" smtClean="0">
                <a:latin typeface="Arial" pitchFamily="34" charset="0"/>
                <a:cs typeface="Arial" pitchFamily="34" charset="0"/>
              </a:rPr>
              <a:t>Désindustrialisation</a:t>
            </a:r>
          </a:p>
          <a:p>
            <a:pPr algn="ctr"/>
            <a:r>
              <a:rPr lang="fr-FR" sz="1400" dirty="0" smtClean="0">
                <a:latin typeface="Arial" pitchFamily="34" charset="0"/>
                <a:cs typeface="Arial" pitchFamily="34" charset="0"/>
              </a:rPr>
              <a:t>Concurrence chinoise 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4000496" y="4143380"/>
            <a:ext cx="114300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fr-FR" sz="1400" baseline="30000" dirty="0" smtClean="0">
                <a:latin typeface="Arial" pitchFamily="34" charset="0"/>
                <a:cs typeface="Arial" pitchFamily="34" charset="0"/>
              </a:rPr>
              <a:t>ème</a:t>
            </a:r>
            <a:r>
              <a:rPr lang="fr-FR" sz="1400" dirty="0" smtClean="0">
                <a:latin typeface="Arial" pitchFamily="34" charset="0"/>
                <a:cs typeface="Arial" pitchFamily="34" charset="0"/>
              </a:rPr>
              <a:t> puissance économique  mondiale</a:t>
            </a:r>
          </a:p>
          <a:p>
            <a:pPr algn="ctr"/>
            <a:r>
              <a:rPr lang="fr-FR" sz="1400" dirty="0" smtClean="0">
                <a:latin typeface="Arial" pitchFamily="34" charset="0"/>
                <a:cs typeface="Arial" pitchFamily="34" charset="0"/>
              </a:rPr>
              <a:t>(6eme en 2015) </a:t>
            </a:r>
          </a:p>
          <a:p>
            <a:pPr algn="ctr"/>
            <a:r>
              <a:rPr lang="fr-FR" sz="1400" dirty="0" smtClean="0">
                <a:latin typeface="Arial" pitchFamily="34" charset="0"/>
                <a:cs typeface="Arial" pitchFamily="34" charset="0"/>
              </a:rPr>
              <a:t>Récession</a:t>
            </a:r>
            <a:endParaRPr lang="fr-F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214942" y="285728"/>
            <a:ext cx="1071570" cy="221457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Diffusion  mondiale de l’American </a:t>
            </a:r>
            <a:r>
              <a:rPr lang="fr-FR" sz="1400" dirty="0" err="1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way</a:t>
            </a:r>
            <a:r>
              <a:rPr lang="fr-FR" sz="1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of life 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286380" y="4071942"/>
            <a:ext cx="1071570" cy="7858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Rectangle 36"/>
          <p:cNvSpPr/>
          <p:nvPr/>
        </p:nvSpPr>
        <p:spPr>
          <a:xfrm>
            <a:off x="6429388" y="285728"/>
            <a:ext cx="1071570" cy="221457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Rectangle 37"/>
          <p:cNvSpPr/>
          <p:nvPr/>
        </p:nvSpPr>
        <p:spPr>
          <a:xfrm>
            <a:off x="6429388" y="4071942"/>
            <a:ext cx="1143008" cy="7858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6572264" y="928670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MP du CS de l’ONU </a:t>
            </a:r>
            <a:endParaRPr lang="fr-FR" sz="1400" dirty="0"/>
          </a:p>
        </p:txBody>
      </p:sp>
      <p:sp>
        <p:nvSpPr>
          <p:cNvPr id="40" name="Rectangle 39"/>
          <p:cNvSpPr/>
          <p:nvPr/>
        </p:nvSpPr>
        <p:spPr>
          <a:xfrm>
            <a:off x="7643834" y="285728"/>
            <a:ext cx="1071570" cy="221457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ZoneTexte 40"/>
          <p:cNvSpPr txBox="1"/>
          <p:nvPr/>
        </p:nvSpPr>
        <p:spPr>
          <a:xfrm>
            <a:off x="7715272" y="928670"/>
            <a:ext cx="100013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fr-FR" sz="1400" baseline="30000" dirty="0" smtClean="0">
                <a:latin typeface="Arial" pitchFamily="34" charset="0"/>
                <a:cs typeface="Arial" pitchFamily="34" charset="0"/>
              </a:rPr>
              <a:t>ère</a:t>
            </a:r>
            <a:r>
              <a:rPr lang="fr-FR" sz="1400" dirty="0" smtClean="0">
                <a:latin typeface="Arial" pitchFamily="34" charset="0"/>
                <a:cs typeface="Arial" pitchFamily="34" charset="0"/>
              </a:rPr>
              <a:t> puissance militaire</a:t>
            </a:r>
          </a:p>
          <a:p>
            <a:pPr algn="ctr"/>
            <a:r>
              <a:rPr lang="fr-FR" sz="1400" dirty="0" smtClean="0">
                <a:latin typeface="Arial" pitchFamily="34" charset="0"/>
                <a:cs typeface="Arial" pitchFamily="34" charset="0"/>
              </a:rPr>
              <a:t>Arme </a:t>
            </a:r>
          </a:p>
          <a:p>
            <a:r>
              <a:rPr lang="fr-FR" sz="1400" dirty="0" smtClean="0">
                <a:latin typeface="Arial" pitchFamily="34" charset="0"/>
                <a:cs typeface="Arial" pitchFamily="34" charset="0"/>
              </a:rPr>
              <a:t>nucléaire</a:t>
            </a:r>
            <a:endParaRPr lang="fr-F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643834" y="4071942"/>
            <a:ext cx="1071570" cy="78581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ZoneTexte 42"/>
          <p:cNvSpPr txBox="1"/>
          <p:nvPr/>
        </p:nvSpPr>
        <p:spPr>
          <a:xfrm>
            <a:off x="7643834" y="4143380"/>
            <a:ext cx="10001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latin typeface="Arial" pitchFamily="34" charset="0"/>
                <a:cs typeface="Arial" pitchFamily="34" charset="0"/>
              </a:rPr>
              <a:t>14</a:t>
            </a:r>
            <a:r>
              <a:rPr lang="fr-FR" sz="1400" baseline="30000" dirty="0" smtClean="0">
                <a:latin typeface="Arial" pitchFamily="34" charset="0"/>
                <a:cs typeface="Arial" pitchFamily="34" charset="0"/>
              </a:rPr>
              <a:t>ème</a:t>
            </a:r>
            <a:r>
              <a:rPr lang="fr-FR" sz="1400" dirty="0" smtClean="0">
                <a:latin typeface="Arial" pitchFamily="34" charset="0"/>
                <a:cs typeface="Arial" pitchFamily="34" charset="0"/>
              </a:rPr>
              <a:t> puissance militaire </a:t>
            </a:r>
          </a:p>
          <a:p>
            <a:pPr algn="ctr"/>
            <a:r>
              <a:rPr lang="fr-FR" sz="1400" dirty="0" smtClean="0">
                <a:latin typeface="Arial" pitchFamily="34" charset="0"/>
                <a:cs typeface="Arial" pitchFamily="34" charset="0"/>
              </a:rPr>
              <a:t>1 porte-avions mais des difficultés budgétaires</a:t>
            </a:r>
            <a:endParaRPr lang="fr-F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-32" y="-2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+</a:t>
            </a:r>
            <a:endParaRPr lang="fr-FR" dirty="0"/>
          </a:p>
        </p:txBody>
      </p:sp>
      <p:sp>
        <p:nvSpPr>
          <p:cNvPr id="45" name="ZoneTexte 44"/>
          <p:cNvSpPr txBox="1"/>
          <p:nvPr/>
        </p:nvSpPr>
        <p:spPr>
          <a:xfrm>
            <a:off x="0" y="648866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+</a:t>
            </a:r>
            <a:endParaRPr lang="fr-FR" dirty="0"/>
          </a:p>
        </p:txBody>
      </p:sp>
      <p:sp>
        <p:nvSpPr>
          <p:cNvPr id="46" name="ZoneTexte 45"/>
          <p:cNvSpPr txBox="1"/>
          <p:nvPr/>
        </p:nvSpPr>
        <p:spPr>
          <a:xfrm>
            <a:off x="0" y="357187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-</a:t>
            </a:r>
            <a:endParaRPr lang="fr-FR" dirty="0"/>
          </a:p>
        </p:txBody>
      </p:sp>
      <p:sp>
        <p:nvSpPr>
          <p:cNvPr id="47" name="ZoneTexte 46"/>
          <p:cNvSpPr txBox="1"/>
          <p:nvPr/>
        </p:nvSpPr>
        <p:spPr>
          <a:xfrm>
            <a:off x="0" y="257174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-</a:t>
            </a:r>
            <a:endParaRPr lang="fr-FR" dirty="0"/>
          </a:p>
        </p:txBody>
      </p:sp>
      <p:sp>
        <p:nvSpPr>
          <p:cNvPr id="49" name="ZoneTexte 48"/>
          <p:cNvSpPr txBox="1"/>
          <p:nvPr/>
        </p:nvSpPr>
        <p:spPr>
          <a:xfrm>
            <a:off x="6429388" y="4071942"/>
            <a:ext cx="11430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latin typeface="Arial" pitchFamily="34" charset="0"/>
                <a:cs typeface="Arial" pitchFamily="34" charset="0"/>
              </a:rPr>
              <a:t>A la recherche d’une influence politique régionale </a:t>
            </a:r>
          </a:p>
          <a:p>
            <a:pPr algn="ctr"/>
            <a:r>
              <a:rPr lang="fr-FR" sz="1400" dirty="0" smtClean="0">
                <a:latin typeface="Arial" pitchFamily="34" charset="0"/>
                <a:cs typeface="Arial" pitchFamily="34" charset="0"/>
              </a:rPr>
              <a:t>Intervention humanitaire à Haïti</a:t>
            </a:r>
          </a:p>
          <a:p>
            <a:endParaRPr lang="fr-FR" dirty="0"/>
          </a:p>
        </p:txBody>
      </p:sp>
      <p:sp>
        <p:nvSpPr>
          <p:cNvPr id="50" name="ZoneTexte 49"/>
          <p:cNvSpPr txBox="1"/>
          <p:nvPr/>
        </p:nvSpPr>
        <p:spPr>
          <a:xfrm rot="16200000" flipH="1">
            <a:off x="7637743" y="1059982"/>
            <a:ext cx="26431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latin typeface="Arial" pitchFamily="34" charset="0"/>
                <a:cs typeface="Arial" pitchFamily="34" charset="0"/>
              </a:rPr>
              <a:t>Une super puissance concurrencée</a:t>
            </a:r>
            <a:endParaRPr lang="fr-F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ZoneTexte 51"/>
          <p:cNvSpPr txBox="1"/>
          <p:nvPr/>
        </p:nvSpPr>
        <p:spPr>
          <a:xfrm rot="16200000" flipH="1">
            <a:off x="7560799" y="4703296"/>
            <a:ext cx="26431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latin typeface="Arial" pitchFamily="34" charset="0"/>
                <a:cs typeface="Arial" pitchFamily="34" charset="0"/>
              </a:rPr>
              <a:t>Une puissance émergente et régionale en difficulté</a:t>
            </a:r>
            <a:endParaRPr lang="fr-F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5214942" y="4118789"/>
            <a:ext cx="1214446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latin typeface="Arial" pitchFamily="34" charset="0"/>
                <a:cs typeface="Arial" pitchFamily="34" charset="0"/>
              </a:rPr>
              <a:t>Rayonnement régional et dans l’espace lusophone notamment grâce au groupe de médias GLOBO</a:t>
            </a:r>
          </a:p>
          <a:p>
            <a:pPr algn="ctr"/>
            <a:r>
              <a:rPr lang="fr-FR" sz="14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fr-FR" sz="1400" dirty="0" err="1" smtClean="0">
                <a:latin typeface="Arial" pitchFamily="34" charset="0"/>
                <a:cs typeface="Arial" pitchFamily="34" charset="0"/>
              </a:rPr>
              <a:t>telenovelas</a:t>
            </a:r>
            <a:r>
              <a:rPr lang="fr-FR" sz="14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1171</TotalTime>
  <Words>161</Words>
  <Application>Microsoft Office PowerPoint</Application>
  <PresentationFormat>Affichage à l'écran (4:3)</PresentationFormat>
  <Paragraphs>64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Neree Manuel</dc:creator>
  <cp:lastModifiedBy>Neree Manuel</cp:lastModifiedBy>
  <cp:revision>56</cp:revision>
  <dcterms:created xsi:type="dcterms:W3CDTF">2017-02-19T18:10:55Z</dcterms:created>
  <dcterms:modified xsi:type="dcterms:W3CDTF">2020-03-02T11:46:50Z</dcterms:modified>
</cp:coreProperties>
</file>