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66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E5336-C6E5-40FC-B52F-580B831666E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1ABBC-CF34-46F1-8EE2-954A8B26650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1ABBC-CF34-46F1-8EE2-954A8B266507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DE7647-F3B0-4C47-90ED-3C236B215992}" type="slidenum">
              <a:rPr lang="fr-FR"/>
              <a:pPr/>
              <a:t>6</a:t>
            </a:fld>
            <a:endParaRPr lang="fr-FR"/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DE7647-F3B0-4C47-90ED-3C236B215992}" type="slidenum">
              <a:rPr lang="fr-FR"/>
              <a:pPr/>
              <a:t>7</a:t>
            </a:fld>
            <a:endParaRPr lang="fr-FR"/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FA271-F6A2-45F2-8877-04FB48B1D113}" type="datetimeFigureOut">
              <a:rPr lang="fr-FR" smtClean="0"/>
              <a:pPr/>
              <a:t>03/02/2016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6B91C-9E4D-44AC-967F-8C6BB1FF1B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1604" y="1643050"/>
            <a:ext cx="6000792" cy="3429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avec flèche vers la gauche 4"/>
          <p:cNvSpPr/>
          <p:nvPr/>
        </p:nvSpPr>
        <p:spPr>
          <a:xfrm>
            <a:off x="4500562" y="1785926"/>
            <a:ext cx="500066" cy="3071834"/>
          </a:xfrm>
          <a:prstGeom prst="leftArrowCallout">
            <a:avLst>
              <a:gd name="adj1" fmla="val 25000"/>
              <a:gd name="adj2" fmla="val 60854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7358082" y="214311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714480" y="4572008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714612" y="5857892"/>
            <a:ext cx="417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La </a:t>
            </a:r>
            <a:r>
              <a:rPr lang="fr-FR" i="1" dirty="0" err="1" smtClean="0"/>
              <a:t>frontiere</a:t>
            </a:r>
            <a:r>
              <a:rPr lang="fr-FR" i="1" dirty="0" smtClean="0"/>
              <a:t> </a:t>
            </a:r>
            <a:r>
              <a:rPr lang="fr-FR" dirty="0" smtClean="0"/>
              <a:t>américaine – un front pionnier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 l="3516" t="15625" r="67187" b="7812"/>
          <a:stretch>
            <a:fillRect/>
          </a:stretch>
        </p:blipFill>
        <p:spPr bwMode="auto">
          <a:xfrm>
            <a:off x="3071802" y="357166"/>
            <a:ext cx="3071834" cy="6020795"/>
          </a:xfrm>
          <a:prstGeom prst="rect">
            <a:avLst/>
          </a:prstGeom>
          <a:noFill/>
        </p:spPr>
      </p:pic>
      <p:cxnSp>
        <p:nvCxnSpPr>
          <p:cNvPr id="6" name="Connecteur droit avec flèche 5"/>
          <p:cNvCxnSpPr/>
          <p:nvPr/>
        </p:nvCxnSpPr>
        <p:spPr>
          <a:xfrm rot="16200000" flipH="1">
            <a:off x="4107653" y="2107397"/>
            <a:ext cx="1071570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>
            <a:off x="3428992" y="2357430"/>
            <a:ext cx="1071570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>
            <a:off x="2607455" y="1964521"/>
            <a:ext cx="1071570" cy="85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357554" y="6488668"/>
            <a:ext cx="2469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L’hémisphère américain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fficher l'image d'origine"/>
          <p:cNvPicPr>
            <a:picLocks noChangeAspect="1" noChangeArrowheads="1"/>
          </p:cNvPicPr>
          <p:nvPr/>
        </p:nvPicPr>
        <p:blipFill>
          <a:blip r:embed="rId2"/>
          <a:srcRect l="3516" t="3125" r="2734" b="3124"/>
          <a:stretch>
            <a:fillRect/>
          </a:stretch>
        </p:blipFill>
        <p:spPr bwMode="auto">
          <a:xfrm>
            <a:off x="642910" y="250009"/>
            <a:ext cx="8072494" cy="60543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cxnSp>
        <p:nvCxnSpPr>
          <p:cNvPr id="8" name="Connecteur droit avec flèche 7"/>
          <p:cNvCxnSpPr/>
          <p:nvPr/>
        </p:nvCxnSpPr>
        <p:spPr>
          <a:xfrm>
            <a:off x="2357422" y="1714488"/>
            <a:ext cx="1857388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4286248" y="2214554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357686" y="1928802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SDN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000364" y="135729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1917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1670" y="1785926"/>
            <a:ext cx="4572032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357686" y="1785926"/>
            <a:ext cx="2286016" cy="285752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500298" y="2285992"/>
            <a:ext cx="714380" cy="7143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643570" y="2214554"/>
            <a:ext cx="714380" cy="7143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643174" y="1857364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EU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786446" y="1785926"/>
            <a:ext cx="665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URSS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285984" y="5286388"/>
            <a:ext cx="446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Une superpuissance dans un monde bipolaire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Données stockées 4"/>
          <p:cNvSpPr/>
          <p:nvPr/>
        </p:nvSpPr>
        <p:spPr>
          <a:xfrm rot="16200000">
            <a:off x="3036083" y="464323"/>
            <a:ext cx="2643206" cy="4286280"/>
          </a:xfrm>
          <a:prstGeom prst="flowChartOnlineStorag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875" y="928688"/>
            <a:ext cx="1500188" cy="135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Asie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785813"/>
            <a:ext cx="2000250" cy="1857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Europe de l’ouest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7563" y="4786313"/>
            <a:ext cx="2000250" cy="1857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Amérique latine </a:t>
            </a:r>
          </a:p>
        </p:txBody>
      </p:sp>
      <p:sp>
        <p:nvSpPr>
          <p:cNvPr id="9" name="Rectangle 8"/>
          <p:cNvSpPr/>
          <p:nvPr/>
        </p:nvSpPr>
        <p:spPr>
          <a:xfrm>
            <a:off x="6715125" y="3643313"/>
            <a:ext cx="1500188" cy="135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Afrique </a:t>
            </a:r>
          </a:p>
        </p:txBody>
      </p:sp>
      <p:sp>
        <p:nvSpPr>
          <p:cNvPr id="4" name="Rectangle 3"/>
          <p:cNvSpPr/>
          <p:nvPr/>
        </p:nvSpPr>
        <p:spPr>
          <a:xfrm>
            <a:off x="2928938" y="928688"/>
            <a:ext cx="2857500" cy="1928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Etats-Unis </a:t>
            </a:r>
          </a:p>
        </p:txBody>
      </p:sp>
      <p:sp>
        <p:nvSpPr>
          <p:cNvPr id="13" name="Flèche droite rayée 12"/>
          <p:cNvSpPr/>
          <p:nvPr/>
        </p:nvSpPr>
        <p:spPr>
          <a:xfrm>
            <a:off x="5786438" y="1714500"/>
            <a:ext cx="1285875" cy="3571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Flèche droite rayée 13"/>
          <p:cNvSpPr/>
          <p:nvPr/>
        </p:nvSpPr>
        <p:spPr>
          <a:xfrm rot="1833846">
            <a:off x="5138738" y="3240088"/>
            <a:ext cx="2143125" cy="28575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" name="Flèche droite rayée 14"/>
          <p:cNvSpPr/>
          <p:nvPr/>
        </p:nvSpPr>
        <p:spPr>
          <a:xfrm rot="5400000">
            <a:off x="3321844" y="3893344"/>
            <a:ext cx="2071688" cy="28575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6" name="Flèche droite rayée 15"/>
          <p:cNvSpPr/>
          <p:nvPr/>
        </p:nvSpPr>
        <p:spPr>
          <a:xfrm rot="10800000">
            <a:off x="1500188" y="1785938"/>
            <a:ext cx="1500187" cy="28575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62" name="ZoneTexte 16"/>
          <p:cNvSpPr txBox="1">
            <a:spLocks noChangeArrowheads="1"/>
          </p:cNvSpPr>
          <p:nvPr/>
        </p:nvSpPr>
        <p:spPr bwMode="auto">
          <a:xfrm rot="-5400000">
            <a:off x="1613694" y="2458244"/>
            <a:ext cx="200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Libéralisation </a:t>
            </a:r>
          </a:p>
        </p:txBody>
      </p:sp>
      <p:sp>
        <p:nvSpPr>
          <p:cNvPr id="2063" name="ZoneTexte 17"/>
          <p:cNvSpPr txBox="1">
            <a:spLocks noChangeArrowheads="1"/>
          </p:cNvSpPr>
          <p:nvPr/>
        </p:nvSpPr>
        <p:spPr bwMode="auto">
          <a:xfrm>
            <a:off x="5929313" y="714375"/>
            <a:ext cx="785812" cy="4619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dirty="0">
                <a:latin typeface="Calibri" pitchFamily="34" charset="0"/>
              </a:rPr>
              <a:t>Plan Marshall </a:t>
            </a:r>
          </a:p>
        </p:txBody>
      </p:sp>
      <p:sp>
        <p:nvSpPr>
          <p:cNvPr id="2064" name="ZoneTexte 18"/>
          <p:cNvSpPr txBox="1">
            <a:spLocks noChangeArrowheads="1"/>
          </p:cNvSpPr>
          <p:nvPr/>
        </p:nvSpPr>
        <p:spPr bwMode="auto">
          <a:xfrm>
            <a:off x="2286000" y="4143375"/>
            <a:ext cx="785813" cy="2762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>
                <a:latin typeface="Calibri" pitchFamily="34" charset="0"/>
              </a:rPr>
              <a:t>FTN</a:t>
            </a:r>
          </a:p>
        </p:txBody>
      </p:sp>
      <p:sp>
        <p:nvSpPr>
          <p:cNvPr id="2065" name="ZoneTexte 19"/>
          <p:cNvSpPr txBox="1">
            <a:spLocks noChangeArrowheads="1"/>
          </p:cNvSpPr>
          <p:nvPr/>
        </p:nvSpPr>
        <p:spPr bwMode="auto">
          <a:xfrm>
            <a:off x="5000625" y="3997325"/>
            <a:ext cx="785813" cy="6461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>
                <a:latin typeface="Calibri" pitchFamily="34" charset="0"/>
              </a:rPr>
              <a:t>American way of life </a:t>
            </a:r>
          </a:p>
        </p:txBody>
      </p:sp>
      <p:sp>
        <p:nvSpPr>
          <p:cNvPr id="2066" name="ZoneTexte 20"/>
          <p:cNvSpPr txBox="1">
            <a:spLocks noChangeArrowheads="1"/>
          </p:cNvSpPr>
          <p:nvPr/>
        </p:nvSpPr>
        <p:spPr bwMode="auto">
          <a:xfrm>
            <a:off x="1928813" y="571500"/>
            <a:ext cx="785812" cy="6461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>
                <a:latin typeface="Calibri" pitchFamily="34" charset="0"/>
              </a:rPr>
              <a:t>GATT puis </a:t>
            </a:r>
          </a:p>
          <a:p>
            <a:pPr algn="ctr"/>
            <a:r>
              <a:rPr lang="fr-FR" sz="1200">
                <a:latin typeface="Calibri" pitchFamily="34" charset="0"/>
              </a:rPr>
              <a:t>OMC</a:t>
            </a:r>
          </a:p>
        </p:txBody>
      </p:sp>
      <p:sp>
        <p:nvSpPr>
          <p:cNvPr id="2067" name="ZoneTexte 21"/>
          <p:cNvSpPr txBox="1">
            <a:spLocks noChangeArrowheads="1"/>
          </p:cNvSpPr>
          <p:nvPr/>
        </p:nvSpPr>
        <p:spPr bwMode="auto">
          <a:xfrm>
            <a:off x="6572250" y="2857500"/>
            <a:ext cx="785813" cy="4619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>
                <a:latin typeface="Calibri" pitchFamily="34" charset="0"/>
              </a:rPr>
              <a:t>Bretton-Woods</a:t>
            </a:r>
          </a:p>
        </p:txBody>
      </p:sp>
      <p:sp>
        <p:nvSpPr>
          <p:cNvPr id="23" name="Flèche droite rayée 22"/>
          <p:cNvSpPr/>
          <p:nvPr/>
        </p:nvSpPr>
        <p:spPr>
          <a:xfrm>
            <a:off x="6215063" y="5929313"/>
            <a:ext cx="1285875" cy="35718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69" name="ZoneTexte 23"/>
          <p:cNvSpPr txBox="1">
            <a:spLocks noChangeArrowheads="1"/>
          </p:cNvSpPr>
          <p:nvPr/>
        </p:nvSpPr>
        <p:spPr bwMode="auto">
          <a:xfrm>
            <a:off x="7572375" y="592931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IDE</a:t>
            </a:r>
          </a:p>
        </p:txBody>
      </p:sp>
      <p:sp>
        <p:nvSpPr>
          <p:cNvPr id="2070" name="ZoneTexte 24"/>
          <p:cNvSpPr txBox="1">
            <a:spLocks noChangeArrowheads="1"/>
          </p:cNvSpPr>
          <p:nvPr/>
        </p:nvSpPr>
        <p:spPr bwMode="auto">
          <a:xfrm>
            <a:off x="357158" y="4468379"/>
            <a:ext cx="25717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 dirty="0" smtClean="0">
                <a:latin typeface="Calibri" pitchFamily="34" charset="0"/>
              </a:rPr>
              <a:t>La puissance américaine au sortir de la seconde guerre mondiale </a:t>
            </a:r>
            <a:endParaRPr lang="fr-FR" sz="2800" dirty="0">
              <a:latin typeface="Calibri" pitchFamily="34" charset="0"/>
            </a:endParaRPr>
          </a:p>
        </p:txBody>
      </p:sp>
      <p:sp>
        <p:nvSpPr>
          <p:cNvPr id="21" name="ZoneTexte 17"/>
          <p:cNvSpPr txBox="1">
            <a:spLocks noChangeArrowheads="1"/>
          </p:cNvSpPr>
          <p:nvPr/>
        </p:nvSpPr>
        <p:spPr bwMode="auto">
          <a:xfrm>
            <a:off x="5929322" y="2071678"/>
            <a:ext cx="785812" cy="276999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dirty="0" smtClean="0">
                <a:latin typeface="Calibri" pitchFamily="34" charset="0"/>
              </a:rPr>
              <a:t>OTAN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2" name="ZoneTexte 17"/>
          <p:cNvSpPr txBox="1">
            <a:spLocks noChangeArrowheads="1"/>
          </p:cNvSpPr>
          <p:nvPr/>
        </p:nvSpPr>
        <p:spPr bwMode="auto">
          <a:xfrm>
            <a:off x="5857884" y="1785926"/>
            <a:ext cx="1000132" cy="276999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err="1" smtClean="0">
                <a:latin typeface="Calibri" pitchFamily="34" charset="0"/>
              </a:rPr>
              <a:t>Containment</a:t>
            </a:r>
            <a:r>
              <a:rPr lang="fr-FR" sz="1200" dirty="0" smtClean="0">
                <a:latin typeface="Calibri" pitchFamily="34" charset="0"/>
              </a:rPr>
              <a:t> </a:t>
            </a:r>
            <a:endParaRPr lang="fr-FR" sz="1200" dirty="0">
              <a:latin typeface="Calibri" pitchFamily="34" charset="0"/>
            </a:endParaRPr>
          </a:p>
        </p:txBody>
      </p:sp>
      <p:sp>
        <p:nvSpPr>
          <p:cNvPr id="24" name="ZoneTexte 17"/>
          <p:cNvSpPr txBox="1">
            <a:spLocks noChangeArrowheads="1"/>
          </p:cNvSpPr>
          <p:nvPr/>
        </p:nvSpPr>
        <p:spPr bwMode="auto">
          <a:xfrm>
            <a:off x="1785918" y="1571612"/>
            <a:ext cx="1000132" cy="276999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err="1" smtClean="0">
                <a:latin typeface="Calibri" pitchFamily="34" charset="0"/>
              </a:rPr>
              <a:t>Containment</a:t>
            </a:r>
            <a:r>
              <a:rPr lang="fr-FR" sz="1200" dirty="0" smtClean="0">
                <a:latin typeface="Calibri" pitchFamily="34" charset="0"/>
              </a:rPr>
              <a:t> </a:t>
            </a:r>
            <a:endParaRPr lang="fr-FR" sz="1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640" y="842489"/>
            <a:ext cx="8321760" cy="50030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816481" y="1633132"/>
            <a:ext cx="2122560" cy="2122783"/>
          </a:xfrm>
          <a:prstGeom prst="ellipse">
            <a:avLst/>
          </a:prstGeom>
          <a:solidFill>
            <a:srgbClr val="0000FF"/>
          </a:solidFill>
          <a:ln w="360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fr-FR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39041" y="1631692"/>
            <a:ext cx="3591360" cy="819446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2939040" y="2776611"/>
            <a:ext cx="4734720" cy="162738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2939041" y="2939349"/>
            <a:ext cx="2449440" cy="326914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2939041" y="2448257"/>
            <a:ext cx="1632960" cy="158417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2776321" y="3266263"/>
            <a:ext cx="2285280" cy="489651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285280" y="3755915"/>
            <a:ext cx="489600" cy="653829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fr-FR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26880" y="5878697"/>
            <a:ext cx="8327520" cy="7676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61621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fr-FR" sz="2400" b="1" dirty="0" smtClean="0">
                <a:solidFill>
                  <a:srgbClr val="000000"/>
                </a:solidFill>
              </a:rPr>
              <a:t>La tentation d’une </a:t>
            </a:r>
            <a:r>
              <a:rPr lang="fr-FR" sz="2400" b="1" dirty="0" err="1">
                <a:solidFill>
                  <a:srgbClr val="000000"/>
                </a:solidFill>
              </a:rPr>
              <a:t>hyperpuissance</a:t>
            </a:r>
            <a:r>
              <a:rPr lang="fr-FR" sz="2400" b="1" dirty="0">
                <a:solidFill>
                  <a:srgbClr val="000000"/>
                </a:solidFill>
              </a:rPr>
              <a:t> américaine en situation d'hégémonie </a:t>
            </a:r>
            <a:r>
              <a:rPr lang="fr-FR" sz="2400" b="1" dirty="0" smtClean="0">
                <a:solidFill>
                  <a:srgbClr val="000000"/>
                </a:solidFill>
              </a:rPr>
              <a:t>, le nouvel ordre mondial</a:t>
            </a:r>
            <a:endParaRPr lang="fr-FR" sz="2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640" y="842489"/>
            <a:ext cx="8321760" cy="50030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28596" y="5643578"/>
            <a:ext cx="8327520" cy="4792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61621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fr-FR" sz="2400" b="1" dirty="0" smtClean="0">
                <a:solidFill>
                  <a:srgbClr val="000000"/>
                </a:solidFill>
              </a:rPr>
              <a:t>Mais une puissance menacée et critiquée </a:t>
            </a:r>
            <a:endParaRPr lang="fr-FR" sz="2400" b="1" dirty="0">
              <a:solidFill>
                <a:srgbClr val="000000"/>
              </a:solidFill>
            </a:endParaRPr>
          </a:p>
        </p:txBody>
      </p:sp>
      <p:sp>
        <p:nvSpPr>
          <p:cNvPr id="11" name="Étoile à 5 branches 10"/>
          <p:cNvSpPr/>
          <p:nvPr/>
        </p:nvSpPr>
        <p:spPr>
          <a:xfrm>
            <a:off x="5286380" y="3071810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Étoile à 5 branches 11"/>
          <p:cNvSpPr/>
          <p:nvPr/>
        </p:nvSpPr>
        <p:spPr>
          <a:xfrm>
            <a:off x="5572132" y="2928934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Étoile à 5 branches 12"/>
          <p:cNvSpPr/>
          <p:nvPr/>
        </p:nvSpPr>
        <p:spPr>
          <a:xfrm>
            <a:off x="5857884" y="2786058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Étoile à 5 branches 13"/>
          <p:cNvSpPr/>
          <p:nvPr/>
        </p:nvSpPr>
        <p:spPr>
          <a:xfrm>
            <a:off x="2000232" y="2571744"/>
            <a:ext cx="214314" cy="214314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715008" y="2928934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357422" y="3857628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2000232" y="321468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7286644" y="250030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857224" y="6119336"/>
            <a:ext cx="204844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Menace terroriste</a:t>
            </a:r>
          </a:p>
          <a:p>
            <a:r>
              <a:rPr lang="fr-FR" sz="1400" dirty="0" smtClean="0"/>
              <a:t>Intervention américaine </a:t>
            </a:r>
          </a:p>
          <a:p>
            <a:r>
              <a:rPr lang="fr-FR" sz="1400" dirty="0" smtClean="0"/>
              <a:t>Etats voyous-rogue states</a:t>
            </a:r>
            <a:endParaRPr lang="fr-FR" sz="1400" dirty="0"/>
          </a:p>
        </p:txBody>
      </p:sp>
      <p:sp>
        <p:nvSpPr>
          <p:cNvPr id="20" name="Étoile à 5 branches 19"/>
          <p:cNvSpPr/>
          <p:nvPr/>
        </p:nvSpPr>
        <p:spPr>
          <a:xfrm>
            <a:off x="357158" y="6143644"/>
            <a:ext cx="214314" cy="214314"/>
          </a:xfrm>
          <a:prstGeom prst="star5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Étoile à 5 branches 20"/>
          <p:cNvSpPr/>
          <p:nvPr/>
        </p:nvSpPr>
        <p:spPr>
          <a:xfrm>
            <a:off x="357158" y="6429396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357158" y="6715124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1928794" y="2357430"/>
            <a:ext cx="466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/>
              <a:t>9-11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14810" y="3143248"/>
            <a:ext cx="11854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/>
              <a:t>Guerre du Golfe</a:t>
            </a:r>
          </a:p>
          <a:p>
            <a:pPr algn="ctr"/>
            <a:r>
              <a:rPr lang="fr-FR" sz="1200" dirty="0" smtClean="0"/>
              <a:t>91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29322" y="2285992"/>
            <a:ext cx="920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/>
              <a:t>Afghanistan</a:t>
            </a:r>
          </a:p>
          <a:p>
            <a:pPr algn="ctr"/>
            <a:r>
              <a:rPr lang="fr-FR" sz="1200" dirty="0" smtClean="0"/>
              <a:t>2001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286380" y="2428868"/>
            <a:ext cx="498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Irak</a:t>
            </a:r>
          </a:p>
          <a:p>
            <a:pPr algn="ctr"/>
            <a:r>
              <a:rPr lang="fr-FR" sz="1200" dirty="0" smtClean="0"/>
              <a:t>2003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91</Words>
  <Application>Microsoft Office PowerPoint</Application>
  <PresentationFormat>Affichage à l'écran (4:3)</PresentationFormat>
  <Paragraphs>39</Paragraphs>
  <Slides>7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6</cp:revision>
  <dcterms:created xsi:type="dcterms:W3CDTF">2016-02-03T14:25:02Z</dcterms:created>
  <dcterms:modified xsi:type="dcterms:W3CDTF">2016-02-03T16:02:03Z</dcterms:modified>
</cp:coreProperties>
</file>