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FE220-AD86-4D9B-93E7-97E8B991CB89}" type="datetimeFigureOut">
              <a:rPr lang="fr-FR" smtClean="0"/>
              <a:t>09/12/2015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A6084-1D17-482E-A133-93017184D6A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142844" y="1857364"/>
            <a:ext cx="6000792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3821901" y="4179099"/>
            <a:ext cx="46434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896662" y="164192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2015</a:t>
            </a:r>
            <a:endParaRPr lang="fr-FR" sz="8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14282" y="0"/>
            <a:ext cx="8903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Proche et le Moyen-Orient, foyers de conflits depuis la fin de la seconde guerre mondiale :</a:t>
            </a:r>
          </a:p>
          <a:p>
            <a:pPr algn="ctr"/>
            <a:r>
              <a:rPr lang="fr-FR" dirty="0" smtClean="0"/>
              <a:t>Etude de cas : </a:t>
            </a:r>
            <a:r>
              <a:rPr lang="fr-FR" dirty="0" err="1" smtClean="0"/>
              <a:t>Daech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072198" y="1785926"/>
            <a:ext cx="7521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locale</a:t>
            </a:r>
            <a:endParaRPr lang="fr-FR" sz="800" dirty="0"/>
          </a:p>
        </p:txBody>
      </p:sp>
      <p:sp>
        <p:nvSpPr>
          <p:cNvPr id="17" name="ZoneTexte 16"/>
          <p:cNvSpPr txBox="1"/>
          <p:nvPr/>
        </p:nvSpPr>
        <p:spPr>
          <a:xfrm>
            <a:off x="6072198" y="2786058"/>
            <a:ext cx="9236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nationale </a:t>
            </a:r>
            <a:endParaRPr lang="fr-FR" sz="8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072198" y="3929066"/>
            <a:ext cx="9204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régionale </a:t>
            </a:r>
            <a:endParaRPr lang="fr-FR" sz="800" dirty="0"/>
          </a:p>
        </p:txBody>
      </p:sp>
      <p:sp>
        <p:nvSpPr>
          <p:cNvPr id="19" name="ZoneTexte 18"/>
          <p:cNvSpPr txBox="1"/>
          <p:nvPr/>
        </p:nvSpPr>
        <p:spPr>
          <a:xfrm>
            <a:off x="6072198" y="5500702"/>
            <a:ext cx="11224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internationale </a:t>
            </a:r>
            <a:endParaRPr lang="fr-FR" sz="8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57158" y="1643050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632</a:t>
            </a:r>
            <a:endParaRPr lang="fr-FR" sz="8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714480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1920</a:t>
            </a:r>
            <a:endParaRPr lang="fr-FR" sz="8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071802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1946</a:t>
            </a:r>
            <a:endParaRPr lang="fr-FR" sz="800" dirty="0"/>
          </a:p>
        </p:txBody>
      </p:sp>
      <p:sp>
        <p:nvSpPr>
          <p:cNvPr id="24" name="ZoneTexte 23"/>
          <p:cNvSpPr txBox="1"/>
          <p:nvPr/>
        </p:nvSpPr>
        <p:spPr>
          <a:xfrm>
            <a:off x="2714612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1932</a:t>
            </a:r>
            <a:endParaRPr lang="fr-FR" sz="8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324894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1947</a:t>
            </a:r>
            <a:endParaRPr lang="fr-FR" sz="800" dirty="0"/>
          </a:p>
        </p:txBody>
      </p:sp>
      <p:sp>
        <p:nvSpPr>
          <p:cNvPr id="28" name="ZoneTexte 27"/>
          <p:cNvSpPr txBox="1"/>
          <p:nvPr/>
        </p:nvSpPr>
        <p:spPr>
          <a:xfrm>
            <a:off x="4500562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1991</a:t>
            </a:r>
            <a:endParaRPr lang="fr-FR" sz="800" dirty="0"/>
          </a:p>
        </p:txBody>
      </p:sp>
      <p:sp>
        <p:nvSpPr>
          <p:cNvPr id="39" name="ZoneTexte 38"/>
          <p:cNvSpPr txBox="1"/>
          <p:nvPr/>
        </p:nvSpPr>
        <p:spPr>
          <a:xfrm>
            <a:off x="0" y="1643050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622</a:t>
            </a:r>
            <a:endParaRPr lang="fr-FR" sz="800" dirty="0"/>
          </a:p>
        </p:txBody>
      </p:sp>
      <p:sp>
        <p:nvSpPr>
          <p:cNvPr id="50" name="ZoneTexte 49"/>
          <p:cNvSpPr txBox="1"/>
          <p:nvPr/>
        </p:nvSpPr>
        <p:spPr>
          <a:xfrm>
            <a:off x="6143636" y="1357298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/>
              <a:t>Echelles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8501090" y="1357298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/>
              <a:t>Enjeux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7358114" y="1356168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err="1" smtClean="0"/>
              <a:t>Daech</a:t>
            </a:r>
            <a:endParaRPr lang="fr-FR" sz="8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142844" y="1857364"/>
            <a:ext cx="6000792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3821901" y="4179099"/>
            <a:ext cx="464347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896662" y="164192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2015</a:t>
            </a:r>
            <a:endParaRPr lang="fr-FR" sz="8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14282" y="0"/>
            <a:ext cx="8903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Le Proche et le Moyen-Orient, foyers de conflits depuis la fin de la seconde guerre mondiale :</a:t>
            </a:r>
          </a:p>
          <a:p>
            <a:pPr algn="ctr"/>
            <a:r>
              <a:rPr lang="fr-FR" dirty="0" smtClean="0"/>
              <a:t>Etude de cas : </a:t>
            </a:r>
            <a:r>
              <a:rPr lang="fr-FR" dirty="0" err="1" smtClean="0"/>
              <a:t>Daech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7152715" y="3929066"/>
            <a:ext cx="8483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Est-ce un Etat ? </a:t>
            </a:r>
            <a:endParaRPr lang="fr-FR" sz="800" dirty="0"/>
          </a:p>
        </p:txBody>
      </p:sp>
      <p:sp>
        <p:nvSpPr>
          <p:cNvPr id="15" name="ZoneTexte 14"/>
          <p:cNvSpPr txBox="1"/>
          <p:nvPr/>
        </p:nvSpPr>
        <p:spPr>
          <a:xfrm>
            <a:off x="7143768" y="5715016"/>
            <a:ext cx="12144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Est-ce une nébuleuse terroriste ? </a:t>
            </a:r>
            <a:endParaRPr lang="fr-FR" sz="800" dirty="0"/>
          </a:p>
        </p:txBody>
      </p:sp>
      <p:sp>
        <p:nvSpPr>
          <p:cNvPr id="16" name="ZoneTexte 15"/>
          <p:cNvSpPr txBox="1"/>
          <p:nvPr/>
        </p:nvSpPr>
        <p:spPr>
          <a:xfrm>
            <a:off x="6072198" y="1785926"/>
            <a:ext cx="75212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locale</a:t>
            </a:r>
            <a:endParaRPr lang="fr-FR" sz="800" dirty="0"/>
          </a:p>
        </p:txBody>
      </p:sp>
      <p:sp>
        <p:nvSpPr>
          <p:cNvPr id="17" name="ZoneTexte 16"/>
          <p:cNvSpPr txBox="1"/>
          <p:nvPr/>
        </p:nvSpPr>
        <p:spPr>
          <a:xfrm>
            <a:off x="6072198" y="2786058"/>
            <a:ext cx="9236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nationale </a:t>
            </a:r>
            <a:endParaRPr lang="fr-FR" sz="8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072198" y="3929066"/>
            <a:ext cx="92044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régionale </a:t>
            </a:r>
            <a:endParaRPr lang="fr-FR" sz="800" dirty="0"/>
          </a:p>
        </p:txBody>
      </p:sp>
      <p:sp>
        <p:nvSpPr>
          <p:cNvPr id="19" name="ZoneTexte 18"/>
          <p:cNvSpPr txBox="1"/>
          <p:nvPr/>
        </p:nvSpPr>
        <p:spPr>
          <a:xfrm>
            <a:off x="6072198" y="5500702"/>
            <a:ext cx="11224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Échelle internationale </a:t>
            </a:r>
            <a:endParaRPr lang="fr-FR" sz="800" dirty="0"/>
          </a:p>
        </p:txBody>
      </p:sp>
      <p:sp>
        <p:nvSpPr>
          <p:cNvPr id="20" name="ZoneTexte 19"/>
          <p:cNvSpPr txBox="1"/>
          <p:nvPr/>
        </p:nvSpPr>
        <p:spPr>
          <a:xfrm>
            <a:off x="7143768" y="4929198"/>
            <a:ext cx="100219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Est-ce une armée ? </a:t>
            </a:r>
            <a:endParaRPr lang="fr-FR" sz="800" dirty="0"/>
          </a:p>
        </p:txBody>
      </p:sp>
      <p:sp>
        <p:nvSpPr>
          <p:cNvPr id="21" name="ZoneTexte 20"/>
          <p:cNvSpPr txBox="1"/>
          <p:nvPr/>
        </p:nvSpPr>
        <p:spPr>
          <a:xfrm>
            <a:off x="357158" y="1643050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632</a:t>
            </a:r>
            <a:endParaRPr lang="fr-FR" sz="8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714480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1920</a:t>
            </a:r>
            <a:endParaRPr lang="fr-FR" sz="800" dirty="0"/>
          </a:p>
        </p:txBody>
      </p:sp>
      <p:sp>
        <p:nvSpPr>
          <p:cNvPr id="23" name="ZoneTexte 22"/>
          <p:cNvSpPr txBox="1"/>
          <p:nvPr/>
        </p:nvSpPr>
        <p:spPr>
          <a:xfrm>
            <a:off x="3071802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1946</a:t>
            </a:r>
            <a:endParaRPr lang="fr-FR" sz="800" dirty="0"/>
          </a:p>
        </p:txBody>
      </p:sp>
      <p:sp>
        <p:nvSpPr>
          <p:cNvPr id="24" name="ZoneTexte 23"/>
          <p:cNvSpPr txBox="1"/>
          <p:nvPr/>
        </p:nvSpPr>
        <p:spPr>
          <a:xfrm>
            <a:off x="2714612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1932</a:t>
            </a:r>
            <a:endParaRPr lang="fr-FR" sz="800" dirty="0"/>
          </a:p>
        </p:txBody>
      </p:sp>
      <p:sp>
        <p:nvSpPr>
          <p:cNvPr id="25" name="ZoneTexte 24"/>
          <p:cNvSpPr txBox="1"/>
          <p:nvPr/>
        </p:nvSpPr>
        <p:spPr>
          <a:xfrm>
            <a:off x="5072066" y="2786058"/>
            <a:ext cx="11031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2011 Printemps arabe</a:t>
            </a:r>
            <a:endParaRPr lang="fr-FR" sz="800" dirty="0"/>
          </a:p>
        </p:txBody>
      </p:sp>
      <p:sp>
        <p:nvSpPr>
          <p:cNvPr id="26" name="ZoneTexte 25"/>
          <p:cNvSpPr txBox="1"/>
          <p:nvPr/>
        </p:nvSpPr>
        <p:spPr>
          <a:xfrm>
            <a:off x="5000628" y="5500702"/>
            <a:ext cx="12858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2003 intervention américaine en Irak </a:t>
            </a:r>
            <a:endParaRPr lang="fr-FR" sz="8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324894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1947</a:t>
            </a:r>
            <a:endParaRPr lang="fr-FR" sz="800" dirty="0"/>
          </a:p>
        </p:txBody>
      </p:sp>
      <p:sp>
        <p:nvSpPr>
          <p:cNvPr id="28" name="ZoneTexte 27"/>
          <p:cNvSpPr txBox="1"/>
          <p:nvPr/>
        </p:nvSpPr>
        <p:spPr>
          <a:xfrm>
            <a:off x="4500562" y="1643050"/>
            <a:ext cx="38985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1991</a:t>
            </a:r>
            <a:endParaRPr lang="fr-FR" sz="800" dirty="0"/>
          </a:p>
        </p:txBody>
      </p:sp>
      <p:sp>
        <p:nvSpPr>
          <p:cNvPr id="29" name="ZoneTexte 28"/>
          <p:cNvSpPr txBox="1"/>
          <p:nvPr/>
        </p:nvSpPr>
        <p:spPr>
          <a:xfrm>
            <a:off x="3714744" y="5571010"/>
            <a:ext cx="78739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Guerre Froide </a:t>
            </a:r>
            <a:endParaRPr lang="fr-FR" sz="800" dirty="0"/>
          </a:p>
        </p:txBody>
      </p:sp>
      <p:sp>
        <p:nvSpPr>
          <p:cNvPr id="30" name="ZoneTexte 29"/>
          <p:cNvSpPr txBox="1"/>
          <p:nvPr/>
        </p:nvSpPr>
        <p:spPr>
          <a:xfrm>
            <a:off x="5214942" y="4429132"/>
            <a:ext cx="1071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Financement des pétromonarchies </a:t>
            </a:r>
            <a:endParaRPr lang="fr-FR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5286380" y="4857760"/>
            <a:ext cx="1071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Soutien de l’Iran à </a:t>
            </a:r>
            <a:r>
              <a:rPr lang="fr-FR" sz="800" dirty="0" err="1" smtClean="0"/>
              <a:t>Bachar</a:t>
            </a:r>
            <a:r>
              <a:rPr lang="fr-FR" sz="800" dirty="0" smtClean="0"/>
              <a:t> Al-</a:t>
            </a:r>
            <a:r>
              <a:rPr lang="fr-FR" sz="800" dirty="0" err="1" smtClean="0"/>
              <a:t>Assad</a:t>
            </a:r>
            <a:endParaRPr lang="fr-FR" sz="800" dirty="0"/>
          </a:p>
        </p:txBody>
      </p:sp>
      <p:sp>
        <p:nvSpPr>
          <p:cNvPr id="32" name="ZoneTexte 31"/>
          <p:cNvSpPr txBox="1"/>
          <p:nvPr/>
        </p:nvSpPr>
        <p:spPr>
          <a:xfrm>
            <a:off x="5286380" y="3929066"/>
            <a:ext cx="10715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Question Kurde</a:t>
            </a:r>
            <a:endParaRPr lang="fr-FR" sz="800" dirty="0"/>
          </a:p>
        </p:txBody>
      </p:sp>
      <p:sp>
        <p:nvSpPr>
          <p:cNvPr id="33" name="ZoneTexte 32"/>
          <p:cNvSpPr txBox="1"/>
          <p:nvPr/>
        </p:nvSpPr>
        <p:spPr>
          <a:xfrm>
            <a:off x="5214942" y="3357562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2014 Proclamation du califat de l’Etat Islamique </a:t>
            </a:r>
            <a:endParaRPr lang="fr-FR" sz="800" dirty="0"/>
          </a:p>
        </p:txBody>
      </p:sp>
      <p:sp>
        <p:nvSpPr>
          <p:cNvPr id="34" name="ZoneTexte 33"/>
          <p:cNvSpPr txBox="1"/>
          <p:nvPr/>
        </p:nvSpPr>
        <p:spPr>
          <a:xfrm>
            <a:off x="5000628" y="3786190"/>
            <a:ext cx="12144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Division sunnites-chiites</a:t>
            </a:r>
            <a:endParaRPr lang="fr-FR" sz="800" dirty="0"/>
          </a:p>
        </p:txBody>
      </p:sp>
      <p:sp>
        <p:nvSpPr>
          <p:cNvPr id="35" name="ZoneTexte 34"/>
          <p:cNvSpPr txBox="1"/>
          <p:nvPr/>
        </p:nvSpPr>
        <p:spPr>
          <a:xfrm>
            <a:off x="2928926" y="2786058"/>
            <a:ext cx="1071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1946-indépendance  de la Syrie </a:t>
            </a:r>
            <a:endParaRPr lang="fr-FR" sz="8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643042" y="2786058"/>
            <a:ext cx="12858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 smtClean="0"/>
              <a:t>1932- indépendance de l’Irak </a:t>
            </a:r>
            <a:endParaRPr lang="fr-FR" sz="800" dirty="0"/>
          </a:p>
        </p:txBody>
      </p:sp>
      <p:sp>
        <p:nvSpPr>
          <p:cNvPr id="37" name="ZoneTexte 36"/>
          <p:cNvSpPr txBox="1"/>
          <p:nvPr/>
        </p:nvSpPr>
        <p:spPr>
          <a:xfrm>
            <a:off x="2285984" y="5572140"/>
            <a:ext cx="10715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Colonisation </a:t>
            </a:r>
            <a:endParaRPr lang="fr-FR" sz="800" dirty="0"/>
          </a:p>
        </p:txBody>
      </p:sp>
      <p:sp>
        <p:nvSpPr>
          <p:cNvPr id="38" name="ZoneTexte 37"/>
          <p:cNvSpPr txBox="1"/>
          <p:nvPr/>
        </p:nvSpPr>
        <p:spPr>
          <a:xfrm>
            <a:off x="357158" y="3429000"/>
            <a:ext cx="1071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632-mort du Prophète Mahomet</a:t>
            </a:r>
            <a:endParaRPr lang="fr-FR" sz="800" dirty="0"/>
          </a:p>
        </p:txBody>
      </p:sp>
      <p:sp>
        <p:nvSpPr>
          <p:cNvPr id="39" name="ZoneTexte 38"/>
          <p:cNvSpPr txBox="1"/>
          <p:nvPr/>
        </p:nvSpPr>
        <p:spPr>
          <a:xfrm>
            <a:off x="0" y="1643050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622</a:t>
            </a:r>
            <a:endParaRPr lang="fr-FR" sz="800" dirty="0"/>
          </a:p>
        </p:txBody>
      </p:sp>
      <p:sp>
        <p:nvSpPr>
          <p:cNvPr id="40" name="ZoneTexte 39"/>
          <p:cNvSpPr txBox="1"/>
          <p:nvPr/>
        </p:nvSpPr>
        <p:spPr>
          <a:xfrm>
            <a:off x="0" y="3286124"/>
            <a:ext cx="10715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622-Hégire</a:t>
            </a:r>
            <a:endParaRPr lang="fr-FR" sz="800" dirty="0"/>
          </a:p>
        </p:txBody>
      </p:sp>
      <p:sp>
        <p:nvSpPr>
          <p:cNvPr id="41" name="ZoneTexte 40"/>
          <p:cNvSpPr txBox="1"/>
          <p:nvPr/>
        </p:nvSpPr>
        <p:spPr>
          <a:xfrm>
            <a:off x="4929190" y="5214950"/>
            <a:ext cx="1357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Rôle ambigu de la Turquie membre de l’OTAN </a:t>
            </a:r>
            <a:endParaRPr lang="fr-FR" sz="800" dirty="0"/>
          </a:p>
        </p:txBody>
      </p:sp>
      <p:sp>
        <p:nvSpPr>
          <p:cNvPr id="42" name="ZoneTexte 41"/>
          <p:cNvSpPr txBox="1"/>
          <p:nvPr/>
        </p:nvSpPr>
        <p:spPr>
          <a:xfrm>
            <a:off x="285752" y="1857364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La Mecque  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-71438" y="2143116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Médine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-71470" y="2000240"/>
            <a:ext cx="12858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Rocher de la fondation 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4500594" y="5519338"/>
            <a:ext cx="6429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Guerre du Golfe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8429684" y="1856234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Culturels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8501122" y="2786058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Politiques 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8501122" y="3927936"/>
            <a:ext cx="857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Territoriaux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8501122" y="4929198"/>
            <a:ext cx="7857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/>
              <a:t>Ressources 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6143636" y="1357298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/>
              <a:t>Echelles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8501090" y="1357298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/>
              <a:t>Enjeux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7358114" y="1356168"/>
            <a:ext cx="6429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err="1" smtClean="0"/>
              <a:t>Daech</a:t>
            </a:r>
            <a:endParaRPr lang="fr-FR" sz="800" b="1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1857356" y="1857364"/>
            <a:ext cx="1500198" cy="4714908"/>
          </a:xfrm>
          <a:prstGeom prst="rect">
            <a:avLst/>
          </a:prstGeom>
          <a:solidFill>
            <a:schemeClr val="accent1">
              <a:alpha val="36000"/>
            </a:schemeClr>
          </a:solidFill>
          <a:ln>
            <a:solidFill>
              <a:srgbClr val="0070C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Rectangle 53"/>
          <p:cNvSpPr/>
          <p:nvPr/>
        </p:nvSpPr>
        <p:spPr>
          <a:xfrm>
            <a:off x="3357554" y="1857364"/>
            <a:ext cx="1428760" cy="4714908"/>
          </a:xfrm>
          <a:prstGeom prst="rect">
            <a:avLst/>
          </a:prstGeom>
          <a:solidFill>
            <a:srgbClr val="FF0000">
              <a:alpha val="36000"/>
            </a:srgbClr>
          </a:solidFill>
          <a:ln>
            <a:solidFill>
              <a:srgbClr val="0070C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4786314" y="1857364"/>
            <a:ext cx="1357322" cy="4714908"/>
          </a:xfrm>
          <a:prstGeom prst="rect">
            <a:avLst/>
          </a:prstGeom>
          <a:solidFill>
            <a:srgbClr val="92D050">
              <a:alpha val="36000"/>
            </a:srgbClr>
          </a:solidFill>
          <a:ln>
            <a:solidFill>
              <a:srgbClr val="0070C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163</Words>
  <Application>Microsoft Office PowerPoint</Application>
  <PresentationFormat>Affichage à l'écran (4:3)</PresentationFormat>
  <Paragraphs>59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13</cp:revision>
  <dcterms:created xsi:type="dcterms:W3CDTF">2015-12-09T17:22:42Z</dcterms:created>
  <dcterms:modified xsi:type="dcterms:W3CDTF">2015-12-09T20:45:18Z</dcterms:modified>
</cp:coreProperties>
</file>