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6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67D5C-55C1-4992-8CAF-F85619D60442}" type="datetimeFigureOut">
              <a:rPr lang="fr-FR" smtClean="0"/>
              <a:pPr/>
              <a:t>22/05/2015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16316-CB3C-41A5-8CE1-02204495F5A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357554" y="1000108"/>
            <a:ext cx="1714512" cy="20717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200" b="1" dirty="0" smtClean="0"/>
              <a:t>Instances de gouvernance internationales</a:t>
            </a:r>
          </a:p>
          <a:p>
            <a:pPr algn="ctr"/>
            <a:endParaRPr lang="fr-FR" sz="1200" b="1" dirty="0"/>
          </a:p>
          <a:p>
            <a:pPr algn="ctr"/>
            <a:r>
              <a:rPr lang="fr-FR" sz="1200" dirty="0" smtClean="0"/>
              <a:t>OMC</a:t>
            </a:r>
          </a:p>
          <a:p>
            <a:pPr algn="ctr"/>
            <a:r>
              <a:rPr lang="fr-FR" sz="1200" dirty="0" smtClean="0"/>
              <a:t>FMI </a:t>
            </a:r>
            <a:br>
              <a:rPr lang="fr-FR" sz="1200" dirty="0" smtClean="0"/>
            </a:br>
            <a:r>
              <a:rPr lang="fr-FR" sz="1200" dirty="0" smtClean="0"/>
              <a:t>BIRD</a:t>
            </a:r>
          </a:p>
          <a:p>
            <a:pPr algn="ctr"/>
            <a:r>
              <a:rPr lang="fr-FR" sz="1200" dirty="0" smtClean="0"/>
              <a:t>ONU </a:t>
            </a:r>
            <a:endParaRPr lang="fr-FR" sz="1200" dirty="0"/>
          </a:p>
        </p:txBody>
      </p:sp>
      <p:sp>
        <p:nvSpPr>
          <p:cNvPr id="5" name="Ellipse 4"/>
          <p:cNvSpPr/>
          <p:nvPr/>
        </p:nvSpPr>
        <p:spPr>
          <a:xfrm>
            <a:off x="1142976" y="1571612"/>
            <a:ext cx="1571636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200" b="1" dirty="0" smtClean="0"/>
              <a:t>Organisations régionales</a:t>
            </a:r>
          </a:p>
          <a:p>
            <a:pPr algn="ctr"/>
            <a:endParaRPr lang="fr-FR" sz="1200" b="1" dirty="0"/>
          </a:p>
          <a:p>
            <a:pPr algn="ctr"/>
            <a:r>
              <a:rPr lang="fr-FR" sz="1200" dirty="0" smtClean="0"/>
              <a:t>UE </a:t>
            </a:r>
          </a:p>
          <a:p>
            <a:pPr algn="ctr"/>
            <a:r>
              <a:rPr lang="fr-FR" sz="1200" dirty="0" smtClean="0"/>
              <a:t>MERCOSUR</a:t>
            </a:r>
          </a:p>
          <a:p>
            <a:pPr algn="ctr"/>
            <a:r>
              <a:rPr lang="fr-FR" sz="1200" dirty="0" smtClean="0"/>
              <a:t>ALENA</a:t>
            </a:r>
            <a:endParaRPr lang="fr-FR" sz="1200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Liste non exhaustive des types d’instances de gouvernance économique et des relations qu’elles sont susceptibles d’entretenir  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1214414" y="3857628"/>
            <a:ext cx="1643074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200" b="1" dirty="0" smtClean="0"/>
              <a:t>Etats </a:t>
            </a:r>
          </a:p>
          <a:p>
            <a:pPr algn="ctr"/>
            <a:endParaRPr lang="fr-FR" sz="1200" b="1" dirty="0"/>
          </a:p>
        </p:txBody>
      </p:sp>
      <p:sp>
        <p:nvSpPr>
          <p:cNvPr id="8" name="Ellipse 7"/>
          <p:cNvSpPr/>
          <p:nvPr/>
        </p:nvSpPr>
        <p:spPr>
          <a:xfrm>
            <a:off x="3286116" y="4429132"/>
            <a:ext cx="1785950" cy="24288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200" b="1" dirty="0" smtClean="0"/>
              <a:t>Instances de coopération et de  coordination</a:t>
            </a:r>
          </a:p>
          <a:p>
            <a:pPr algn="ctr"/>
            <a:endParaRPr lang="fr-FR" sz="1200" b="1" dirty="0"/>
          </a:p>
          <a:p>
            <a:pPr algn="ctr"/>
            <a:r>
              <a:rPr lang="fr-FR" sz="1200" dirty="0" smtClean="0"/>
              <a:t>G7</a:t>
            </a:r>
          </a:p>
          <a:p>
            <a:pPr algn="ctr"/>
            <a:r>
              <a:rPr lang="fr-FR" sz="1200" dirty="0" smtClean="0"/>
              <a:t>G8</a:t>
            </a:r>
          </a:p>
          <a:p>
            <a:pPr algn="ctr"/>
            <a:r>
              <a:rPr lang="fr-FR" sz="1200" dirty="0" smtClean="0"/>
              <a:t>G20</a:t>
            </a:r>
          </a:p>
          <a:p>
            <a:pPr algn="ctr"/>
            <a:r>
              <a:rPr lang="fr-FR" sz="1200" dirty="0" smtClean="0"/>
              <a:t>BRICS</a:t>
            </a:r>
            <a:br>
              <a:rPr lang="fr-FR" sz="1200" dirty="0" smtClean="0"/>
            </a:br>
            <a:r>
              <a:rPr lang="fr-FR" sz="1200" dirty="0" smtClean="0"/>
              <a:t>G77</a:t>
            </a:r>
          </a:p>
          <a:p>
            <a:pPr algn="ctr"/>
            <a:r>
              <a:rPr lang="fr-FR" sz="1200" dirty="0" smtClean="0"/>
              <a:t>Groupe de Cairns</a:t>
            </a:r>
            <a:endParaRPr lang="fr-FR" sz="1200" dirty="0"/>
          </a:p>
        </p:txBody>
      </p:sp>
      <p:sp>
        <p:nvSpPr>
          <p:cNvPr id="9" name="Ellipse 8"/>
          <p:cNvSpPr/>
          <p:nvPr/>
        </p:nvSpPr>
        <p:spPr>
          <a:xfrm>
            <a:off x="6286512" y="3357562"/>
            <a:ext cx="1500198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dirty="0" smtClean="0"/>
              <a:t>Organisations non gouvernementales </a:t>
            </a:r>
            <a:endParaRPr lang="fr-FR" sz="1200" dirty="0"/>
          </a:p>
        </p:txBody>
      </p:sp>
      <p:sp>
        <p:nvSpPr>
          <p:cNvPr id="10" name="Ellipse 9"/>
          <p:cNvSpPr/>
          <p:nvPr/>
        </p:nvSpPr>
        <p:spPr>
          <a:xfrm>
            <a:off x="5929322" y="5072074"/>
            <a:ext cx="1785950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200" b="1" dirty="0" smtClean="0"/>
              <a:t>Firmes transnationales </a:t>
            </a:r>
            <a:endParaRPr lang="fr-FR" sz="1200" dirty="0"/>
          </a:p>
        </p:txBody>
      </p:sp>
      <p:cxnSp>
        <p:nvCxnSpPr>
          <p:cNvPr id="12" name="Connecteur droit avec flèche 11"/>
          <p:cNvCxnSpPr>
            <a:stCxn id="7" idx="7"/>
            <a:endCxn id="4" idx="3"/>
          </p:cNvCxnSpPr>
          <p:nvPr/>
        </p:nvCxnSpPr>
        <p:spPr>
          <a:xfrm rot="5400000" flipH="1" flipV="1">
            <a:off x="2442604" y="2942677"/>
            <a:ext cx="1340296" cy="99177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3000364" y="3357562"/>
            <a:ext cx="670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Adhésion</a:t>
            </a:r>
            <a:endParaRPr lang="fr-FR" sz="1000" dirty="0"/>
          </a:p>
        </p:txBody>
      </p:sp>
      <p:cxnSp>
        <p:nvCxnSpPr>
          <p:cNvPr id="14" name="Connecteur droit avec flèche 13"/>
          <p:cNvCxnSpPr>
            <a:endCxn id="5" idx="4"/>
          </p:cNvCxnSpPr>
          <p:nvPr/>
        </p:nvCxnSpPr>
        <p:spPr>
          <a:xfrm rot="5400000" flipH="1" flipV="1">
            <a:off x="1615836" y="3599082"/>
            <a:ext cx="625916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2714612" y="3000372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Normes </a:t>
            </a:r>
          </a:p>
          <a:p>
            <a:r>
              <a:rPr lang="fr-FR" sz="1000" dirty="0" smtClean="0"/>
              <a:t>PAS</a:t>
            </a:r>
            <a:endParaRPr lang="fr-FR" sz="1000" dirty="0"/>
          </a:p>
        </p:txBody>
      </p:sp>
      <p:sp>
        <p:nvSpPr>
          <p:cNvPr id="17" name="ZoneTexte 16"/>
          <p:cNvSpPr txBox="1"/>
          <p:nvPr/>
        </p:nvSpPr>
        <p:spPr>
          <a:xfrm>
            <a:off x="1214414" y="3429000"/>
            <a:ext cx="6703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Adhésion</a:t>
            </a:r>
            <a:endParaRPr lang="fr-FR" sz="1000" dirty="0"/>
          </a:p>
        </p:txBody>
      </p:sp>
      <p:sp>
        <p:nvSpPr>
          <p:cNvPr id="18" name="ZoneTexte 17"/>
          <p:cNvSpPr txBox="1"/>
          <p:nvPr/>
        </p:nvSpPr>
        <p:spPr>
          <a:xfrm>
            <a:off x="1928794" y="3357562"/>
            <a:ext cx="7649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Intégration</a:t>
            </a:r>
            <a:endParaRPr lang="fr-FR" sz="1000" dirty="0"/>
          </a:p>
        </p:txBody>
      </p:sp>
      <p:cxnSp>
        <p:nvCxnSpPr>
          <p:cNvPr id="19" name="Connecteur droit avec flèche 18"/>
          <p:cNvCxnSpPr>
            <a:endCxn id="4" idx="2"/>
          </p:cNvCxnSpPr>
          <p:nvPr/>
        </p:nvCxnSpPr>
        <p:spPr>
          <a:xfrm flipV="1">
            <a:off x="2714612" y="2035959"/>
            <a:ext cx="642942" cy="23300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1928794" y="3500438"/>
            <a:ext cx="8611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Négociations</a:t>
            </a:r>
            <a:endParaRPr lang="fr-FR" sz="1000" dirty="0"/>
          </a:p>
        </p:txBody>
      </p:sp>
      <p:cxnSp>
        <p:nvCxnSpPr>
          <p:cNvPr id="22" name="Connecteur droit avec flèche 21"/>
          <p:cNvCxnSpPr>
            <a:stCxn id="8" idx="0"/>
          </p:cNvCxnSpPr>
          <p:nvPr/>
        </p:nvCxnSpPr>
        <p:spPr>
          <a:xfrm rot="5400000" flipH="1" flipV="1">
            <a:off x="3482570" y="3696893"/>
            <a:ext cx="1428760" cy="357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10800000">
            <a:off x="5000628" y="2428868"/>
            <a:ext cx="1643074" cy="100013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5643570" y="2500306"/>
            <a:ext cx="8563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Lobbying </a:t>
            </a:r>
          </a:p>
          <a:p>
            <a:r>
              <a:rPr lang="fr-FR" sz="1000" dirty="0" smtClean="0"/>
              <a:t>Contestation</a:t>
            </a:r>
            <a:endParaRPr lang="fr-FR" sz="1000" dirty="0"/>
          </a:p>
        </p:txBody>
      </p:sp>
      <p:sp>
        <p:nvSpPr>
          <p:cNvPr id="27" name="Rectangle 26"/>
          <p:cNvSpPr/>
          <p:nvPr/>
        </p:nvSpPr>
        <p:spPr>
          <a:xfrm>
            <a:off x="5214942" y="4000504"/>
            <a:ext cx="6559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000" dirty="0" smtClean="0"/>
              <a:t>Lobbying</a:t>
            </a:r>
            <a:endParaRPr lang="fr-FR" sz="1000" dirty="0"/>
          </a:p>
        </p:txBody>
      </p:sp>
      <p:cxnSp>
        <p:nvCxnSpPr>
          <p:cNvPr id="28" name="Connecteur droit avec flèche 27"/>
          <p:cNvCxnSpPr>
            <a:stCxn id="10" idx="1"/>
          </p:cNvCxnSpPr>
          <p:nvPr/>
        </p:nvCxnSpPr>
        <p:spPr>
          <a:xfrm rot="16200000" flipV="1">
            <a:off x="4159067" y="3270433"/>
            <a:ext cx="2301862" cy="17617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3571868" y="3500438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Pression</a:t>
            </a:r>
          </a:p>
          <a:p>
            <a:r>
              <a:rPr lang="fr-FR" sz="1000" dirty="0" smtClean="0"/>
              <a:t>Influence</a:t>
            </a:r>
          </a:p>
          <a:p>
            <a:r>
              <a:rPr lang="fr-FR" sz="1000" dirty="0" smtClean="0"/>
              <a:t>Défense d’ intérêts </a:t>
            </a:r>
            <a:endParaRPr lang="fr-FR" sz="1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7572396" y="6611779"/>
            <a:ext cx="13837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Auteur : Nérée Manue</a:t>
            </a:r>
            <a:r>
              <a:rPr lang="fr-FR" sz="1000" dirty="0"/>
              <a:t>l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2928926" y="3500438"/>
            <a:ext cx="6222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Pression</a:t>
            </a:r>
            <a:endParaRPr lang="fr-FR" sz="1000" dirty="0" smtClean="0"/>
          </a:p>
        </p:txBody>
      </p:sp>
      <p:sp>
        <p:nvSpPr>
          <p:cNvPr id="29" name="ZoneTexte 28"/>
          <p:cNvSpPr txBox="1"/>
          <p:nvPr/>
        </p:nvSpPr>
        <p:spPr>
          <a:xfrm>
            <a:off x="5000628" y="2857496"/>
            <a:ext cx="934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Consultation</a:t>
            </a:r>
            <a:endParaRPr lang="fr-FR" sz="1000" dirty="0"/>
          </a:p>
        </p:txBody>
      </p:sp>
      <p:sp>
        <p:nvSpPr>
          <p:cNvPr id="31" name="ZoneTexte 30"/>
          <p:cNvSpPr txBox="1"/>
          <p:nvPr/>
        </p:nvSpPr>
        <p:spPr>
          <a:xfrm>
            <a:off x="2428860" y="5429264"/>
            <a:ext cx="1071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Coopération</a:t>
            </a:r>
          </a:p>
          <a:p>
            <a:r>
              <a:rPr lang="fr-FR" sz="1000" dirty="0" smtClean="0"/>
              <a:t>Orientations</a:t>
            </a:r>
            <a:endParaRPr lang="fr-FR" sz="1000" dirty="0"/>
          </a:p>
        </p:txBody>
      </p:sp>
      <p:cxnSp>
        <p:nvCxnSpPr>
          <p:cNvPr id="33" name="Connecteur droit avec flèche 32"/>
          <p:cNvCxnSpPr>
            <a:endCxn id="8" idx="2"/>
          </p:cNvCxnSpPr>
          <p:nvPr/>
        </p:nvCxnSpPr>
        <p:spPr>
          <a:xfrm rot="16200000" flipH="1">
            <a:off x="2723965" y="5081415"/>
            <a:ext cx="624236" cy="5000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66</Words>
  <Application>Microsoft Office PowerPoint</Application>
  <PresentationFormat>Affichage à l'écran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tropico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skyking</dc:creator>
  <cp:lastModifiedBy>skyking</cp:lastModifiedBy>
  <cp:revision>6</cp:revision>
  <dcterms:created xsi:type="dcterms:W3CDTF">2015-05-21T17:02:39Z</dcterms:created>
  <dcterms:modified xsi:type="dcterms:W3CDTF">2015-05-22T14:58:33Z</dcterms:modified>
</cp:coreProperties>
</file>