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7D5C-55C1-4992-8CAF-F85619D6044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6316-CB3C-41A5-8CE1-02204495F5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57554" y="1000108"/>
            <a:ext cx="171451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 smtClean="0"/>
              <a:t>Instances de gouvernance internationales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smtClean="0"/>
              <a:t>OMC</a:t>
            </a:r>
          </a:p>
          <a:p>
            <a:pPr algn="ctr"/>
            <a:r>
              <a:rPr lang="fr-FR" sz="1200" dirty="0" smtClean="0"/>
              <a:t>FMI </a:t>
            </a:r>
            <a:br>
              <a:rPr lang="fr-FR" sz="1200" dirty="0" smtClean="0"/>
            </a:br>
            <a:r>
              <a:rPr lang="fr-FR" sz="1200" dirty="0" smtClean="0"/>
              <a:t>BIRD</a:t>
            </a:r>
          </a:p>
          <a:p>
            <a:pPr algn="ctr"/>
            <a:r>
              <a:rPr lang="fr-FR" sz="1200" dirty="0" smtClean="0"/>
              <a:t>ONU </a:t>
            </a:r>
            <a:endParaRPr lang="fr-FR" sz="1200" dirty="0"/>
          </a:p>
        </p:txBody>
      </p:sp>
      <p:sp>
        <p:nvSpPr>
          <p:cNvPr id="5" name="Ellipse 4"/>
          <p:cNvSpPr/>
          <p:nvPr/>
        </p:nvSpPr>
        <p:spPr>
          <a:xfrm>
            <a:off x="1142976" y="1571612"/>
            <a:ext cx="157163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 smtClean="0"/>
              <a:t>Organisations régionales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smtClean="0"/>
              <a:t>UE </a:t>
            </a:r>
          </a:p>
          <a:p>
            <a:pPr algn="ctr"/>
            <a:r>
              <a:rPr lang="fr-FR" sz="1200" dirty="0" smtClean="0"/>
              <a:t>MERCOSUR</a:t>
            </a:r>
          </a:p>
          <a:p>
            <a:pPr algn="ctr"/>
            <a:r>
              <a:rPr lang="fr-FR" sz="1200" dirty="0" smtClean="0"/>
              <a:t>ALENA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Liste non exhaustive des types d’instances de gouvernance économique et des relations qu’elles sont susceptibles d’entretenir  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214414" y="3857628"/>
            <a:ext cx="1643074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 smtClean="0"/>
              <a:t>Etats </a:t>
            </a:r>
          </a:p>
          <a:p>
            <a:pPr algn="ctr"/>
            <a:endParaRPr lang="fr-FR" sz="1200" b="1" dirty="0"/>
          </a:p>
        </p:txBody>
      </p:sp>
      <p:sp>
        <p:nvSpPr>
          <p:cNvPr id="8" name="Ellipse 7"/>
          <p:cNvSpPr/>
          <p:nvPr/>
        </p:nvSpPr>
        <p:spPr>
          <a:xfrm>
            <a:off x="3286116" y="4429132"/>
            <a:ext cx="1785950" cy="2428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 smtClean="0"/>
              <a:t>Instances de coopération et de  coordination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smtClean="0"/>
              <a:t>G7</a:t>
            </a:r>
          </a:p>
          <a:p>
            <a:pPr algn="ctr"/>
            <a:r>
              <a:rPr lang="fr-FR" sz="1200" dirty="0" smtClean="0"/>
              <a:t>G8</a:t>
            </a:r>
          </a:p>
          <a:p>
            <a:pPr algn="ctr"/>
            <a:r>
              <a:rPr lang="fr-FR" sz="1200" dirty="0" smtClean="0"/>
              <a:t>G20</a:t>
            </a:r>
          </a:p>
          <a:p>
            <a:pPr algn="ctr"/>
            <a:r>
              <a:rPr lang="fr-FR" sz="1200" dirty="0" smtClean="0"/>
              <a:t>BRICS</a:t>
            </a:r>
            <a:br>
              <a:rPr lang="fr-FR" sz="1200" dirty="0" smtClean="0"/>
            </a:br>
            <a:r>
              <a:rPr lang="fr-FR" sz="1200" dirty="0" smtClean="0"/>
              <a:t>G77</a:t>
            </a:r>
          </a:p>
          <a:p>
            <a:pPr algn="ctr"/>
            <a:r>
              <a:rPr lang="fr-FR" sz="1200" dirty="0" smtClean="0"/>
              <a:t>Groupe de Cairns</a:t>
            </a:r>
            <a:endParaRPr lang="fr-FR" sz="1200" dirty="0"/>
          </a:p>
        </p:txBody>
      </p:sp>
      <p:sp>
        <p:nvSpPr>
          <p:cNvPr id="9" name="Ellipse 8"/>
          <p:cNvSpPr/>
          <p:nvPr/>
        </p:nvSpPr>
        <p:spPr>
          <a:xfrm>
            <a:off x="6286512" y="3357562"/>
            <a:ext cx="150019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1200" b="1" dirty="0" smtClean="0"/>
              <a:t>Organisations non gouvernementales </a:t>
            </a:r>
            <a:endParaRPr lang="fr-FR" sz="1200" dirty="0"/>
          </a:p>
        </p:txBody>
      </p:sp>
      <p:sp>
        <p:nvSpPr>
          <p:cNvPr id="10" name="Ellipse 9"/>
          <p:cNvSpPr/>
          <p:nvPr/>
        </p:nvSpPr>
        <p:spPr>
          <a:xfrm>
            <a:off x="5929322" y="5072074"/>
            <a:ext cx="178595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1200" b="1" dirty="0" smtClean="0"/>
              <a:t>Firmes transnationales </a:t>
            </a:r>
            <a:endParaRPr lang="fr-FR" sz="1200" dirty="0"/>
          </a:p>
        </p:txBody>
      </p:sp>
      <p:cxnSp>
        <p:nvCxnSpPr>
          <p:cNvPr id="12" name="Connecteur droit avec flèche 11"/>
          <p:cNvCxnSpPr>
            <a:stCxn id="7" idx="7"/>
            <a:endCxn id="4" idx="3"/>
          </p:cNvCxnSpPr>
          <p:nvPr/>
        </p:nvCxnSpPr>
        <p:spPr>
          <a:xfrm rot="5400000" flipH="1" flipV="1">
            <a:off x="2442604" y="2942677"/>
            <a:ext cx="1340296" cy="9917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000364" y="3357562"/>
            <a:ext cx="670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Adhésion</a:t>
            </a:r>
            <a:endParaRPr lang="fr-FR" sz="1000" dirty="0"/>
          </a:p>
        </p:txBody>
      </p:sp>
      <p:cxnSp>
        <p:nvCxnSpPr>
          <p:cNvPr id="14" name="Connecteur droit avec flèche 13"/>
          <p:cNvCxnSpPr>
            <a:endCxn id="5" idx="4"/>
          </p:cNvCxnSpPr>
          <p:nvPr/>
        </p:nvCxnSpPr>
        <p:spPr>
          <a:xfrm rot="5400000" flipH="1" flipV="1">
            <a:off x="1615836" y="3599082"/>
            <a:ext cx="625916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714612" y="300037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Normes </a:t>
            </a:r>
          </a:p>
          <a:p>
            <a:r>
              <a:rPr lang="fr-FR" sz="1000" dirty="0" smtClean="0"/>
              <a:t>PAS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214414" y="3429000"/>
            <a:ext cx="670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Adhésion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928794" y="3357562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Intégration</a:t>
            </a:r>
            <a:endParaRPr lang="fr-FR" sz="1000" dirty="0"/>
          </a:p>
        </p:txBody>
      </p:sp>
      <p:cxnSp>
        <p:nvCxnSpPr>
          <p:cNvPr id="19" name="Connecteur droit avec flèche 18"/>
          <p:cNvCxnSpPr>
            <a:endCxn id="4" idx="2"/>
          </p:cNvCxnSpPr>
          <p:nvPr/>
        </p:nvCxnSpPr>
        <p:spPr>
          <a:xfrm flipV="1">
            <a:off x="2714612" y="2035959"/>
            <a:ext cx="642942" cy="2330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928794" y="3500438"/>
            <a:ext cx="861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Négociations</a:t>
            </a:r>
            <a:endParaRPr lang="fr-FR" sz="1000" dirty="0"/>
          </a:p>
        </p:txBody>
      </p:sp>
      <p:cxnSp>
        <p:nvCxnSpPr>
          <p:cNvPr id="22" name="Connecteur droit avec flèche 21"/>
          <p:cNvCxnSpPr>
            <a:stCxn id="8" idx="0"/>
          </p:cNvCxnSpPr>
          <p:nvPr/>
        </p:nvCxnSpPr>
        <p:spPr>
          <a:xfrm rot="5400000" flipH="1" flipV="1">
            <a:off x="3482570" y="3696893"/>
            <a:ext cx="1428760" cy="357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5000628" y="2428868"/>
            <a:ext cx="1643074" cy="1000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643570" y="2500306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Lobbying </a:t>
            </a:r>
          </a:p>
          <a:p>
            <a:r>
              <a:rPr lang="fr-FR" sz="1000" dirty="0" smtClean="0"/>
              <a:t>Contestation</a:t>
            </a:r>
            <a:endParaRPr lang="fr-FR" sz="1000" dirty="0"/>
          </a:p>
        </p:txBody>
      </p:sp>
      <p:sp>
        <p:nvSpPr>
          <p:cNvPr id="27" name="Rectangle 26"/>
          <p:cNvSpPr/>
          <p:nvPr/>
        </p:nvSpPr>
        <p:spPr>
          <a:xfrm>
            <a:off x="5214942" y="4000504"/>
            <a:ext cx="6559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Lobbying</a:t>
            </a:r>
            <a:endParaRPr lang="fr-FR" sz="1000" dirty="0"/>
          </a:p>
        </p:txBody>
      </p:sp>
      <p:cxnSp>
        <p:nvCxnSpPr>
          <p:cNvPr id="28" name="Connecteur droit avec flèche 27"/>
          <p:cNvCxnSpPr>
            <a:stCxn id="10" idx="1"/>
          </p:cNvCxnSpPr>
          <p:nvPr/>
        </p:nvCxnSpPr>
        <p:spPr>
          <a:xfrm rot="16200000" flipV="1">
            <a:off x="4159067" y="3270433"/>
            <a:ext cx="2301862" cy="17617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571868" y="350043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Pression</a:t>
            </a:r>
          </a:p>
          <a:p>
            <a:r>
              <a:rPr lang="fr-FR" sz="1000" dirty="0" smtClean="0"/>
              <a:t>Influence</a:t>
            </a:r>
          </a:p>
          <a:p>
            <a:r>
              <a:rPr lang="fr-FR" sz="1000" dirty="0" smtClean="0"/>
              <a:t>Défense d’ intérêts 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572396" y="6611779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 : Nérée Manue</a:t>
            </a:r>
            <a:r>
              <a:rPr lang="fr-FR" sz="1000" dirty="0"/>
              <a:t>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928926" y="3500438"/>
            <a:ext cx="6222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Pression</a:t>
            </a:r>
            <a:endParaRPr lang="fr-FR" sz="100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5000628" y="2857496"/>
            <a:ext cx="93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Consultation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428860" y="542926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Coopération</a:t>
            </a:r>
          </a:p>
          <a:p>
            <a:r>
              <a:rPr lang="fr-FR" sz="1000" dirty="0" smtClean="0"/>
              <a:t>Orientations</a:t>
            </a:r>
            <a:endParaRPr lang="fr-FR" sz="1000" dirty="0"/>
          </a:p>
        </p:txBody>
      </p:sp>
      <p:cxnSp>
        <p:nvCxnSpPr>
          <p:cNvPr id="33" name="Connecteur droit avec flèche 32"/>
          <p:cNvCxnSpPr>
            <a:endCxn id="8" idx="2"/>
          </p:cNvCxnSpPr>
          <p:nvPr/>
        </p:nvCxnSpPr>
        <p:spPr>
          <a:xfrm rot="16200000" flipH="1">
            <a:off x="2723965" y="5081415"/>
            <a:ext cx="624236" cy="500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66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skyking</cp:lastModifiedBy>
  <cp:revision>6</cp:revision>
  <dcterms:created xsi:type="dcterms:W3CDTF">2015-05-21T17:02:39Z</dcterms:created>
  <dcterms:modified xsi:type="dcterms:W3CDTF">2015-05-22T14:58:33Z</dcterms:modified>
</cp:coreProperties>
</file>