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513E5-6149-4E27-979D-B113F80CDE4F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845AF-9396-486D-AB7D-DF52F4EDBD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MANUEL.TROPICO-CE357A7\Local Settings\Temporary Internet Files\Content.IE5\8XAJCHUB\large-Small-House-Icon-166.6-3144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143248"/>
            <a:ext cx="360363" cy="371475"/>
          </a:xfrm>
          <a:prstGeom prst="rect">
            <a:avLst/>
          </a:prstGeom>
          <a:noFill/>
        </p:spPr>
      </p:pic>
      <p:pic>
        <p:nvPicPr>
          <p:cNvPr id="1028" name="Picture 4" descr="C:\Documents and Settings\MANUEL.TROPICO-CE357A7\Local Settings\Temporary Internet Files\Content.IE5\C5M3G967\200px-RWB_Industriegebiet.svg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43050"/>
            <a:ext cx="636580" cy="636580"/>
          </a:xfrm>
          <a:prstGeom prst="rect">
            <a:avLst/>
          </a:prstGeom>
          <a:noFill/>
        </p:spPr>
      </p:pic>
      <p:pic>
        <p:nvPicPr>
          <p:cNvPr id="1030" name="Picture 6" descr="http://www.google.fr/url?source=imglanding&amp;ct=img&amp;q=http://us.cdn2.123rf.com/168nwm/alexmillos/alexmillos1108/alexmillos110800072/10140148-besoin-d-une-banni-re-d-emplois-et-ic-ne-illustration.jpg&amp;sa=X&amp;ei=mKZYVdTMN8HjUbjDgKgN&amp;ved=0CAkQ8wc&amp;usg=AFQjCNF4OG4Is4igFabLyBsKf6zSbFyjj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1428736"/>
            <a:ext cx="890585" cy="1100134"/>
          </a:xfrm>
          <a:prstGeom prst="rect">
            <a:avLst/>
          </a:prstGeom>
          <a:noFill/>
        </p:spPr>
      </p:pic>
      <p:pic>
        <p:nvPicPr>
          <p:cNvPr id="9" name="Image 8" descr="20602-bubka-Ban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00364" y="2643182"/>
            <a:ext cx="911017" cy="911017"/>
          </a:xfrm>
          <a:prstGeom prst="rect">
            <a:avLst/>
          </a:prstGeom>
        </p:spPr>
      </p:pic>
      <p:pic>
        <p:nvPicPr>
          <p:cNvPr id="1034" name="Picture 10" descr="http://www.google.fr/url?source=imglanding&amp;ct=img&amp;q=http://www.xn--icne-wqa.com/images/icones/3/9/flag-gr.png&amp;sa=X&amp;ei=YKdYVZqcFsrkUYGNgJgJ&amp;ved=0CAkQ8wc&amp;usg=AFQjCNHQkzujqQwfQ2KXoon-hOvnwKNPX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9520" y="3500438"/>
            <a:ext cx="938202" cy="938202"/>
          </a:xfrm>
          <a:prstGeom prst="rect">
            <a:avLst/>
          </a:prstGeom>
          <a:noFill/>
        </p:spPr>
      </p:pic>
      <p:cxnSp>
        <p:nvCxnSpPr>
          <p:cNvPr id="14" name="Connecteur en angle 13"/>
          <p:cNvCxnSpPr>
            <a:stCxn id="27" idx="2"/>
          </p:cNvCxnSpPr>
          <p:nvPr/>
        </p:nvCxnSpPr>
        <p:spPr>
          <a:xfrm rot="5400000" flipH="1">
            <a:off x="1988959" y="2297266"/>
            <a:ext cx="31907" cy="3009757"/>
          </a:xfrm>
          <a:prstGeom prst="bentConnector4">
            <a:avLst>
              <a:gd name="adj1" fmla="val -2627011"/>
              <a:gd name="adj2" fmla="val 10011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Forme 15"/>
          <p:cNvCxnSpPr>
            <a:stCxn id="1026" idx="0"/>
          </p:cNvCxnSpPr>
          <p:nvPr/>
        </p:nvCxnSpPr>
        <p:spPr>
          <a:xfrm rot="5400000" flipH="1" flipV="1">
            <a:off x="482968" y="2911868"/>
            <a:ext cx="214314" cy="2484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Forme 17"/>
          <p:cNvCxnSpPr/>
          <p:nvPr/>
        </p:nvCxnSpPr>
        <p:spPr>
          <a:xfrm flipV="1">
            <a:off x="2714612" y="2928934"/>
            <a:ext cx="357188" cy="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071538" y="2786058"/>
            <a:ext cx="14830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Incapacité à rembourser 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1285852" y="4714884"/>
            <a:ext cx="1527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 err="1" smtClean="0"/>
              <a:t>Subprimes</a:t>
            </a:r>
            <a:endParaRPr lang="fr-FR" sz="1000" dirty="0" smtClean="0"/>
          </a:p>
          <a:p>
            <a:pPr algn="ctr"/>
            <a:r>
              <a:rPr lang="fr-FR" sz="1000" dirty="0" smtClean="0"/>
              <a:t>Emprunts à taux variables</a:t>
            </a:r>
            <a:endParaRPr lang="fr-FR" sz="1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0" y="2357430"/>
            <a:ext cx="11496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Crise immobilière </a:t>
            </a:r>
            <a:endParaRPr lang="fr-FR" sz="10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3000364" y="2428868"/>
            <a:ext cx="9877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Crise bancaire  </a:t>
            </a:r>
            <a:endParaRPr lang="fr-FR" sz="10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3214678" y="3571876"/>
            <a:ext cx="5902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Banque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142844" y="3571876"/>
            <a:ext cx="7665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Particuliers</a:t>
            </a:r>
            <a:endParaRPr lang="fr-FR" sz="1000" dirty="0"/>
          </a:p>
        </p:txBody>
      </p:sp>
      <p:cxnSp>
        <p:nvCxnSpPr>
          <p:cNvPr id="33" name="Forme 32"/>
          <p:cNvCxnSpPr>
            <a:stCxn id="26" idx="0"/>
            <a:endCxn id="1028" idx="1"/>
          </p:cNvCxnSpPr>
          <p:nvPr/>
        </p:nvCxnSpPr>
        <p:spPr>
          <a:xfrm rot="5400000" flipH="1" flipV="1">
            <a:off x="3799361" y="1656229"/>
            <a:ext cx="467528" cy="10777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2786050" y="1714488"/>
            <a:ext cx="13372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Raréfaction du crédit </a:t>
            </a:r>
            <a:endParaRPr lang="fr-FR" sz="1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4357686" y="1214422"/>
            <a:ext cx="11641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Crise économique </a:t>
            </a:r>
            <a:endParaRPr lang="fr-FR" sz="1000" b="1" dirty="0"/>
          </a:p>
        </p:txBody>
      </p:sp>
      <p:cxnSp>
        <p:nvCxnSpPr>
          <p:cNvPr id="37" name="Connecteur en angle 36"/>
          <p:cNvCxnSpPr>
            <a:stCxn id="1034" idx="2"/>
            <a:endCxn id="27" idx="2"/>
          </p:cNvCxnSpPr>
          <p:nvPr/>
        </p:nvCxnSpPr>
        <p:spPr>
          <a:xfrm rot="5400000" flipH="1">
            <a:off x="5393934" y="1933954"/>
            <a:ext cx="620543" cy="4388830"/>
          </a:xfrm>
          <a:prstGeom prst="bentConnector3">
            <a:avLst>
              <a:gd name="adj1" fmla="val -3683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786314" y="4500570"/>
            <a:ext cx="148309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00" dirty="0" smtClean="0"/>
              <a:t>Incapacité à rembourser </a:t>
            </a:r>
            <a:endParaRPr lang="fr-FR" sz="1000" dirty="0"/>
          </a:p>
        </p:txBody>
      </p:sp>
      <p:sp>
        <p:nvSpPr>
          <p:cNvPr id="40" name="ZoneTexte 39"/>
          <p:cNvSpPr txBox="1"/>
          <p:nvPr/>
        </p:nvSpPr>
        <p:spPr>
          <a:xfrm>
            <a:off x="7358082" y="1214422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Crise sociale</a:t>
            </a:r>
            <a:endParaRPr lang="fr-FR" sz="1000" b="1" dirty="0"/>
          </a:p>
        </p:txBody>
      </p:sp>
      <p:cxnSp>
        <p:nvCxnSpPr>
          <p:cNvPr id="43" name="Connecteur droit avec flèche 42"/>
          <p:cNvCxnSpPr>
            <a:stCxn id="1028" idx="3"/>
            <a:endCxn id="1030" idx="1"/>
          </p:cNvCxnSpPr>
          <p:nvPr/>
        </p:nvCxnSpPr>
        <p:spPr>
          <a:xfrm>
            <a:off x="5208580" y="1961340"/>
            <a:ext cx="2292378" cy="17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5286380" y="1857364"/>
            <a:ext cx="183736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00" dirty="0" smtClean="0"/>
              <a:t>Ralentissement de la croissance</a:t>
            </a:r>
            <a:endParaRPr lang="fr-FR" sz="1000" dirty="0"/>
          </a:p>
        </p:txBody>
      </p:sp>
      <p:sp>
        <p:nvSpPr>
          <p:cNvPr id="49" name="ZoneTexte 48"/>
          <p:cNvSpPr txBox="1"/>
          <p:nvPr/>
        </p:nvSpPr>
        <p:spPr>
          <a:xfrm>
            <a:off x="8286776" y="3786190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Crise politique </a:t>
            </a:r>
            <a:endParaRPr lang="fr-FR" sz="1000" b="1" dirty="0"/>
          </a:p>
        </p:txBody>
      </p:sp>
      <p:cxnSp>
        <p:nvCxnSpPr>
          <p:cNvPr id="56" name="Connecteur droit avec flèche 55"/>
          <p:cNvCxnSpPr>
            <a:stCxn id="1034" idx="0"/>
          </p:cNvCxnSpPr>
          <p:nvPr/>
        </p:nvCxnSpPr>
        <p:spPr>
          <a:xfrm rot="16200000" flipV="1">
            <a:off x="7342600" y="2944416"/>
            <a:ext cx="1071570" cy="404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7072330" y="2714620"/>
            <a:ext cx="1500198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Incapacité des Etats à régler la question du chômage</a:t>
            </a:r>
            <a:endParaRPr lang="fr-FR" sz="1000" dirty="0"/>
          </a:p>
        </p:txBody>
      </p:sp>
      <p:pic>
        <p:nvPicPr>
          <p:cNvPr id="1036" name="Picture 12" descr="http://www.google.fr/url?source=imglanding&amp;ct=img&amp;q=http://www.sroperations.ch/wp-content/uploads/2013/05/Personnes.png&amp;sa=X&amp;ei=tapYVe-2DofXUYnSgGg&amp;ved=0CAkQ8wc&amp;usg=AFQjCNEfGT2grLcAekGhWOmgYAXK-4QgQw"/>
          <p:cNvPicPr>
            <a:picLocks noChangeAspect="1" noChangeArrowheads="1"/>
          </p:cNvPicPr>
          <p:nvPr/>
        </p:nvPicPr>
        <p:blipFill>
          <a:blip r:embed="rId7" cstate="print"/>
          <a:srcRect l="9375" t="5625" r="9999" b="24999"/>
          <a:stretch>
            <a:fillRect/>
          </a:stretch>
        </p:blipFill>
        <p:spPr bwMode="auto">
          <a:xfrm>
            <a:off x="7572396" y="5643578"/>
            <a:ext cx="1079265" cy="928670"/>
          </a:xfrm>
          <a:prstGeom prst="rect">
            <a:avLst/>
          </a:prstGeom>
          <a:noFill/>
        </p:spPr>
      </p:pic>
      <p:cxnSp>
        <p:nvCxnSpPr>
          <p:cNvPr id="63" name="Connecteur droit avec flèche 62"/>
          <p:cNvCxnSpPr/>
          <p:nvPr/>
        </p:nvCxnSpPr>
        <p:spPr>
          <a:xfrm rot="5400000" flipH="1" flipV="1">
            <a:off x="7470446" y="5031148"/>
            <a:ext cx="1204938" cy="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/>
          <p:cNvSpPr txBox="1"/>
          <p:nvPr/>
        </p:nvSpPr>
        <p:spPr>
          <a:xfrm>
            <a:off x="7500958" y="5214950"/>
            <a:ext cx="152798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00" dirty="0" smtClean="0"/>
              <a:t>Plans </a:t>
            </a:r>
            <a:r>
              <a:rPr lang="fr-FR" sz="1000" dirty="0" smtClean="0"/>
              <a:t>de </a:t>
            </a:r>
            <a:r>
              <a:rPr lang="fr-FR" sz="1000" dirty="0" smtClean="0"/>
              <a:t>sauvetage, P.A.S </a:t>
            </a:r>
            <a:endParaRPr lang="fr-FR" sz="1000" dirty="0"/>
          </a:p>
        </p:txBody>
      </p:sp>
      <p:sp>
        <p:nvSpPr>
          <p:cNvPr id="65" name="ZoneTexte 64"/>
          <p:cNvSpPr txBox="1"/>
          <p:nvPr/>
        </p:nvSpPr>
        <p:spPr>
          <a:xfrm>
            <a:off x="7749240" y="4254349"/>
            <a:ext cx="394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Etat</a:t>
            </a:r>
            <a:endParaRPr lang="fr-FR" sz="1000" dirty="0"/>
          </a:p>
        </p:txBody>
      </p:sp>
      <p:sp>
        <p:nvSpPr>
          <p:cNvPr id="66" name="ZoneTexte 65"/>
          <p:cNvSpPr txBox="1"/>
          <p:nvPr/>
        </p:nvSpPr>
        <p:spPr>
          <a:xfrm>
            <a:off x="6945962" y="6500834"/>
            <a:ext cx="2247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Instances de </a:t>
            </a:r>
            <a:r>
              <a:rPr lang="fr-FR" sz="1000" dirty="0" smtClean="0"/>
              <a:t>gouvernance économique </a:t>
            </a:r>
            <a:endParaRPr lang="fr-FR" sz="1000" dirty="0" smtClean="0"/>
          </a:p>
          <a:p>
            <a:pPr algn="ctr"/>
            <a:r>
              <a:rPr lang="fr-FR" sz="1000" dirty="0" smtClean="0"/>
              <a:t>(FMI, BCE, troïka)</a:t>
            </a:r>
            <a:endParaRPr lang="fr-FR" sz="1000" dirty="0"/>
          </a:p>
        </p:txBody>
      </p:sp>
      <p:sp>
        <p:nvSpPr>
          <p:cNvPr id="67" name="ZoneTexte 66"/>
          <p:cNvSpPr txBox="1"/>
          <p:nvPr/>
        </p:nvSpPr>
        <p:spPr>
          <a:xfrm>
            <a:off x="142844" y="6357958"/>
            <a:ext cx="14125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Auteur : Nérée Manuel </a:t>
            </a:r>
            <a:endParaRPr lang="fr-FR" sz="1000" dirty="0"/>
          </a:p>
        </p:txBody>
      </p:sp>
      <p:sp>
        <p:nvSpPr>
          <p:cNvPr id="68" name="ZoneTexte 67"/>
          <p:cNvSpPr txBox="1"/>
          <p:nvPr/>
        </p:nvSpPr>
        <p:spPr>
          <a:xfrm>
            <a:off x="1928794" y="142852"/>
            <a:ext cx="5500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La crise des </a:t>
            </a:r>
            <a:r>
              <a:rPr lang="fr-FR" sz="2000" dirty="0" err="1" smtClean="0"/>
              <a:t>subprimes</a:t>
            </a:r>
            <a:r>
              <a:rPr lang="fr-FR" sz="2000" dirty="0" smtClean="0"/>
              <a:t> et ses conséquences</a:t>
            </a:r>
            <a:endParaRPr lang="fr-F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67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6</cp:revision>
  <dcterms:created xsi:type="dcterms:W3CDTF">2015-05-22T14:26:36Z</dcterms:created>
  <dcterms:modified xsi:type="dcterms:W3CDTF">2015-05-22T16:32:34Z</dcterms:modified>
</cp:coreProperties>
</file>