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302E00-3ED6-416B-B4F4-4454C77FFC85}" type="datetimeFigureOut">
              <a:rPr lang="fr-FR" smtClean="0"/>
              <a:t>14/02/2024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2C3670-2F14-4A28-984E-08DACE8C03D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675813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302E00-3ED6-416B-B4F4-4454C77FFC85}" type="datetimeFigureOut">
              <a:rPr lang="fr-FR" smtClean="0"/>
              <a:t>14/02/2024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2C3670-2F14-4A28-984E-08DACE8C03D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610723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302E00-3ED6-416B-B4F4-4454C77FFC85}" type="datetimeFigureOut">
              <a:rPr lang="fr-FR" smtClean="0"/>
              <a:t>14/02/2024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2C3670-2F14-4A28-984E-08DACE8C03D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589638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302E00-3ED6-416B-B4F4-4454C77FFC85}" type="datetimeFigureOut">
              <a:rPr lang="fr-FR" smtClean="0"/>
              <a:t>14/02/2024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2C3670-2F14-4A28-984E-08DACE8C03D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103941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302E00-3ED6-416B-B4F4-4454C77FFC85}" type="datetimeFigureOut">
              <a:rPr lang="fr-FR" smtClean="0"/>
              <a:t>14/02/2024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2C3670-2F14-4A28-984E-08DACE8C03D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948514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302E00-3ED6-416B-B4F4-4454C77FFC85}" type="datetimeFigureOut">
              <a:rPr lang="fr-FR" smtClean="0"/>
              <a:t>14/02/2024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2C3670-2F14-4A28-984E-08DACE8C03D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770335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302E00-3ED6-416B-B4F4-4454C77FFC85}" type="datetimeFigureOut">
              <a:rPr lang="fr-FR" smtClean="0"/>
              <a:t>14/02/2024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2C3670-2F14-4A28-984E-08DACE8C03D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079082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302E00-3ED6-416B-B4F4-4454C77FFC85}" type="datetimeFigureOut">
              <a:rPr lang="fr-FR" smtClean="0"/>
              <a:t>14/02/2024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2C3670-2F14-4A28-984E-08DACE8C03D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566408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302E00-3ED6-416B-B4F4-4454C77FFC85}" type="datetimeFigureOut">
              <a:rPr lang="fr-FR" smtClean="0"/>
              <a:t>14/02/2024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2C3670-2F14-4A28-984E-08DACE8C03D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48718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302E00-3ED6-416B-B4F4-4454C77FFC85}" type="datetimeFigureOut">
              <a:rPr lang="fr-FR" smtClean="0"/>
              <a:t>14/02/2024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2C3670-2F14-4A28-984E-08DACE8C03D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323272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302E00-3ED6-416B-B4F4-4454C77FFC85}" type="datetimeFigureOut">
              <a:rPr lang="fr-FR" smtClean="0"/>
              <a:t>14/02/2024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2C3670-2F14-4A28-984E-08DACE8C03D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641930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302E00-3ED6-416B-B4F4-4454C77FFC85}" type="datetimeFigureOut">
              <a:rPr lang="fr-FR" smtClean="0"/>
              <a:t>14/02/2024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2C3670-2F14-4A28-984E-08DACE8C03D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005404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à coins arrondis 4"/>
          <p:cNvSpPr/>
          <p:nvPr/>
        </p:nvSpPr>
        <p:spPr>
          <a:xfrm>
            <a:off x="74816" y="1388227"/>
            <a:ext cx="1753985" cy="532845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L’Etat 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6" name="Rectangle à coins arrondis 5"/>
          <p:cNvSpPr/>
          <p:nvPr/>
        </p:nvSpPr>
        <p:spPr>
          <a:xfrm>
            <a:off x="2022765" y="1388227"/>
            <a:ext cx="1753985" cy="532845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Le patrimoine bâti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7" name="Rectangle à coins arrondis 6"/>
          <p:cNvSpPr/>
          <p:nvPr/>
        </p:nvSpPr>
        <p:spPr>
          <a:xfrm>
            <a:off x="4062153" y="1388227"/>
            <a:ext cx="1753985" cy="1729047"/>
          </a:xfrm>
          <a:prstGeom prst="roundRect">
            <a:avLst/>
          </a:prstGeom>
          <a:solidFill>
            <a:schemeClr val="accent6"/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Identification </a:t>
            </a:r>
            <a:endParaRPr lang="fr-FR" dirty="0"/>
          </a:p>
        </p:txBody>
      </p:sp>
      <p:sp>
        <p:nvSpPr>
          <p:cNvPr id="8" name="Rectangle à coins arrondis 7"/>
          <p:cNvSpPr/>
          <p:nvPr/>
        </p:nvSpPr>
        <p:spPr>
          <a:xfrm>
            <a:off x="6001788" y="1388226"/>
            <a:ext cx="1753985" cy="532845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Diversification du patrimoine</a:t>
            </a:r>
          </a:p>
          <a:p>
            <a:pPr algn="ctr"/>
            <a:endParaRPr lang="fr-FR" dirty="0" smtClean="0">
              <a:solidFill>
                <a:schemeClr val="tx1"/>
              </a:solidFill>
            </a:endParaRPr>
          </a:p>
          <a:p>
            <a:pPr marL="285750" indent="-285750" algn="ctr">
              <a:buFontTx/>
              <a:buChar char="-"/>
            </a:pPr>
            <a:r>
              <a:rPr lang="fr-FR" dirty="0" smtClean="0">
                <a:solidFill>
                  <a:schemeClr val="tx1"/>
                </a:solidFill>
              </a:rPr>
              <a:t>Nature</a:t>
            </a:r>
          </a:p>
          <a:p>
            <a:pPr marL="285750" indent="-285750" algn="ctr">
              <a:buFontTx/>
              <a:buChar char="-"/>
            </a:pPr>
            <a:r>
              <a:rPr lang="fr-FR" dirty="0" smtClean="0">
                <a:solidFill>
                  <a:schemeClr val="tx1"/>
                </a:solidFill>
              </a:rPr>
              <a:t>Patrimoine industriel</a:t>
            </a:r>
          </a:p>
          <a:p>
            <a:pPr marL="285750" indent="-285750" algn="ctr">
              <a:buFontTx/>
              <a:buChar char="-"/>
            </a:pPr>
            <a:r>
              <a:rPr lang="fr-FR" dirty="0" smtClean="0">
                <a:solidFill>
                  <a:schemeClr val="tx1"/>
                </a:solidFill>
              </a:rPr>
              <a:t>Patrimoine contemporain </a:t>
            </a:r>
          </a:p>
          <a:p>
            <a:pPr marL="285750" indent="-285750" algn="ctr">
              <a:buFontTx/>
              <a:buChar char="-"/>
            </a:pPr>
            <a:r>
              <a:rPr lang="fr-FR" dirty="0" smtClean="0">
                <a:solidFill>
                  <a:schemeClr val="tx1"/>
                </a:solidFill>
              </a:rPr>
              <a:t>Savoirs</a:t>
            </a:r>
          </a:p>
          <a:p>
            <a:pPr marL="285750" indent="-285750" algn="ctr">
              <a:buFontTx/>
              <a:buChar char="-"/>
            </a:pPr>
            <a:r>
              <a:rPr lang="fr-FR" dirty="0" smtClean="0">
                <a:solidFill>
                  <a:schemeClr val="tx1"/>
                </a:solidFill>
              </a:rPr>
              <a:t>Savoir-faire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9" name="Rectangle à coins arrondis 8"/>
          <p:cNvSpPr/>
          <p:nvPr/>
        </p:nvSpPr>
        <p:spPr>
          <a:xfrm>
            <a:off x="7949737" y="1388226"/>
            <a:ext cx="1753985" cy="532845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Diversification des acteurs</a:t>
            </a:r>
          </a:p>
          <a:p>
            <a:pPr algn="ctr"/>
            <a:endParaRPr lang="fr-FR" dirty="0">
              <a:solidFill>
                <a:schemeClr val="tx1"/>
              </a:solidFill>
            </a:endParaRPr>
          </a:p>
          <a:p>
            <a:pPr algn="ctr"/>
            <a:r>
              <a:rPr lang="fr-FR" dirty="0" smtClean="0">
                <a:solidFill>
                  <a:schemeClr val="tx1"/>
                </a:solidFill>
              </a:rPr>
              <a:t>La décentralisation permet une multiplication des acteurs publics</a:t>
            </a:r>
          </a:p>
          <a:p>
            <a:pPr algn="ctr"/>
            <a:endParaRPr lang="fr-FR" dirty="0">
              <a:solidFill>
                <a:schemeClr val="tx1"/>
              </a:solidFill>
            </a:endParaRPr>
          </a:p>
          <a:p>
            <a:pPr algn="ctr"/>
            <a:r>
              <a:rPr lang="fr-FR" dirty="0" smtClean="0">
                <a:solidFill>
                  <a:schemeClr val="tx1"/>
                </a:solidFill>
              </a:rPr>
              <a:t>Le recours croissant à des acteurs privés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0" name="Rectangle à coins arrondis 9"/>
          <p:cNvSpPr/>
          <p:nvPr/>
        </p:nvSpPr>
        <p:spPr>
          <a:xfrm>
            <a:off x="4062153" y="3187932"/>
            <a:ext cx="1753985" cy="1729047"/>
          </a:xfrm>
          <a:prstGeom prst="roundRect">
            <a:avLst/>
          </a:prstGeom>
          <a:solidFill>
            <a:schemeClr val="accent6"/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Protection </a:t>
            </a:r>
            <a:endParaRPr lang="fr-FR" dirty="0"/>
          </a:p>
        </p:txBody>
      </p:sp>
      <p:sp>
        <p:nvSpPr>
          <p:cNvPr id="11" name="Rectangle à coins arrondis 10"/>
          <p:cNvSpPr/>
          <p:nvPr/>
        </p:nvSpPr>
        <p:spPr>
          <a:xfrm>
            <a:off x="4062153" y="4987637"/>
            <a:ext cx="1753985" cy="1729047"/>
          </a:xfrm>
          <a:prstGeom prst="roundRect">
            <a:avLst/>
          </a:prstGeom>
          <a:solidFill>
            <a:schemeClr val="accent6"/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Valorisation </a:t>
            </a:r>
            <a:endParaRPr lang="fr-FR" dirty="0"/>
          </a:p>
        </p:txBody>
      </p:sp>
      <p:sp>
        <p:nvSpPr>
          <p:cNvPr id="12" name="Rectangle à coins arrondis 11"/>
          <p:cNvSpPr/>
          <p:nvPr/>
        </p:nvSpPr>
        <p:spPr>
          <a:xfrm>
            <a:off x="3890356" y="937262"/>
            <a:ext cx="2169621" cy="343594"/>
          </a:xfrm>
          <a:prstGeom prst="roundRect">
            <a:avLst/>
          </a:prstGeom>
          <a:solidFill>
            <a:schemeClr val="accent6"/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La patrimonialisation  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3" name="Rectangle à coins arrondis 12"/>
          <p:cNvSpPr/>
          <p:nvPr/>
        </p:nvSpPr>
        <p:spPr>
          <a:xfrm>
            <a:off x="9897686" y="1388226"/>
            <a:ext cx="1753985" cy="532845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Diversification des modes de valorisation</a:t>
            </a:r>
          </a:p>
          <a:p>
            <a:pPr algn="ctr"/>
            <a:endParaRPr lang="fr-FR" dirty="0">
              <a:solidFill>
                <a:schemeClr val="tx1"/>
              </a:solidFill>
            </a:endParaRPr>
          </a:p>
          <a:p>
            <a:pPr algn="ctr"/>
            <a:r>
              <a:rPr lang="fr-FR" dirty="0" smtClean="0">
                <a:solidFill>
                  <a:schemeClr val="tx1"/>
                </a:solidFill>
              </a:rPr>
              <a:t>Labellisations</a:t>
            </a:r>
          </a:p>
          <a:p>
            <a:pPr algn="ctr"/>
            <a:endParaRPr lang="fr-FR" dirty="0">
              <a:solidFill>
                <a:schemeClr val="tx1"/>
              </a:solidFill>
            </a:endParaRPr>
          </a:p>
          <a:p>
            <a:pPr algn="ctr"/>
            <a:r>
              <a:rPr lang="fr-FR" dirty="0" smtClean="0">
                <a:solidFill>
                  <a:schemeClr val="tx1"/>
                </a:solidFill>
              </a:rPr>
              <a:t>Animations</a:t>
            </a:r>
          </a:p>
          <a:p>
            <a:pPr algn="ctr"/>
            <a:endParaRPr lang="fr-FR" dirty="0" smtClean="0">
              <a:solidFill>
                <a:schemeClr val="tx1"/>
              </a:solidFill>
            </a:endParaRPr>
          </a:p>
          <a:p>
            <a:pPr algn="ctr"/>
            <a:r>
              <a:rPr lang="fr-FR" dirty="0" smtClean="0">
                <a:solidFill>
                  <a:schemeClr val="tx1"/>
                </a:solidFill>
              </a:rPr>
              <a:t>Délocalisations</a:t>
            </a:r>
          </a:p>
          <a:p>
            <a:pPr algn="ctr"/>
            <a:endParaRPr lang="fr-FR" dirty="0">
              <a:solidFill>
                <a:schemeClr val="tx1"/>
              </a:solidFill>
            </a:endParaRPr>
          </a:p>
          <a:p>
            <a:pPr algn="ctr"/>
            <a:r>
              <a:rPr lang="fr-FR" dirty="0" smtClean="0">
                <a:solidFill>
                  <a:schemeClr val="tx1"/>
                </a:solidFill>
              </a:rPr>
              <a:t>Réhabilitations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4" name="Rectangle à coins arrondis 13"/>
          <p:cNvSpPr/>
          <p:nvPr/>
        </p:nvSpPr>
        <p:spPr>
          <a:xfrm>
            <a:off x="6267795" y="928949"/>
            <a:ext cx="5261958" cy="34359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Depuis les années 80 environ 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5" name="Rectangle à coins arrondis 14"/>
          <p:cNvSpPr/>
          <p:nvPr/>
        </p:nvSpPr>
        <p:spPr>
          <a:xfrm>
            <a:off x="74816" y="928949"/>
            <a:ext cx="3607722" cy="34359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De 1790 aux années 70 environ 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6" name="Rectangle à coins arrondis 15"/>
          <p:cNvSpPr/>
          <p:nvPr/>
        </p:nvSpPr>
        <p:spPr>
          <a:xfrm>
            <a:off x="169027" y="241763"/>
            <a:ext cx="11482643" cy="34359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Une représentation simplifiée des politiques de patrimonialisation depuis la Révolution française  </a:t>
            </a:r>
            <a:endParaRPr lang="fr-FR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1892030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</TotalTime>
  <Words>68</Words>
  <Application>Microsoft Office PowerPoint</Application>
  <PresentationFormat>Grand écran</PresentationFormat>
  <Paragraphs>30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Thème Office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Utilisateur</dc:creator>
  <cp:lastModifiedBy>Utilisateur</cp:lastModifiedBy>
  <cp:revision>3</cp:revision>
  <dcterms:created xsi:type="dcterms:W3CDTF">2024-02-14T09:18:05Z</dcterms:created>
  <dcterms:modified xsi:type="dcterms:W3CDTF">2024-02-14T10:08:09Z</dcterms:modified>
</cp:coreProperties>
</file>